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93139" y="1955021"/>
            <a:ext cx="3380740" cy="438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54A10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65140" y="1919265"/>
            <a:ext cx="3714115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024" y="468122"/>
            <a:ext cx="7626350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08" y="3791522"/>
            <a:ext cx="8236584" cy="270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31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hyperlink" Target="http://arduino.cc/en/Main/Software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5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5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52.png"/><Relationship Id="rId5" Type="http://schemas.openxmlformats.org/officeDocument/2006/relationships/image" Target="../media/image53.jpg"/><Relationship Id="rId6" Type="http://schemas.openxmlformats.org/officeDocument/2006/relationships/hyperlink" Target="http://arduino.cc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hyperlink" Target="http://www.wikipedia.org/" TargetMode="External"/><Relationship Id="rId7" Type="http://schemas.openxmlformats.org/officeDocument/2006/relationships/image" Target="../media/image6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openxmlformats.org/officeDocument/2006/relationships/image" Target="../media/image1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56.png"/><Relationship Id="rId8" Type="http://schemas.openxmlformats.org/officeDocument/2006/relationships/image" Target="../media/image7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3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3.jpg"/><Relationship Id="rId4" Type="http://schemas.openxmlformats.org/officeDocument/2006/relationships/image" Target="../media/image7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83.jpg"/><Relationship Id="rId5" Type="http://schemas.openxmlformats.org/officeDocument/2006/relationships/image" Target="../media/image71.png"/><Relationship Id="rId6" Type="http://schemas.openxmlformats.org/officeDocument/2006/relationships/image" Target="../media/image8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31.jp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1.png"/><Relationship Id="rId5" Type="http://schemas.openxmlformats.org/officeDocument/2006/relationships/image" Target="../media/image9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jpg"/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96.jpg"/><Relationship Id="rId6" Type="http://schemas.openxmlformats.org/officeDocument/2006/relationships/image" Target="../media/image9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98.jpg"/><Relationship Id="rId5" Type="http://schemas.openxmlformats.org/officeDocument/2006/relationships/image" Target="../media/image99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00.png"/><Relationship Id="rId5" Type="http://schemas.openxmlformats.org/officeDocument/2006/relationships/image" Target="../media/image101.jpg"/><Relationship Id="rId6" Type="http://schemas.openxmlformats.org/officeDocument/2006/relationships/image" Target="../media/image10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1.png"/><Relationship Id="rId5" Type="http://schemas.openxmlformats.org/officeDocument/2006/relationships/image" Target="../media/image103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0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05.png"/><Relationship Id="rId5" Type="http://schemas.openxmlformats.org/officeDocument/2006/relationships/hyperlink" Target="http://arduino.cc/en/Tutorial/PWM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Relationship Id="rId3" Type="http://schemas.openxmlformats.org/officeDocument/2006/relationships/image" Target="../media/image106.png"/><Relationship Id="rId4" Type="http://schemas.openxmlformats.org/officeDocument/2006/relationships/image" Target="../media/image88.png"/><Relationship Id="rId5" Type="http://schemas.openxmlformats.org/officeDocument/2006/relationships/image" Target="../media/image107.png"/><Relationship Id="rId6" Type="http://schemas.openxmlformats.org/officeDocument/2006/relationships/image" Target="../media/image56.png"/><Relationship Id="rId7" Type="http://schemas.openxmlformats.org/officeDocument/2006/relationships/image" Target="../media/image10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09.jpg"/><Relationship Id="rId5" Type="http://schemas.openxmlformats.org/officeDocument/2006/relationships/image" Target="../media/image110.jpg"/><Relationship Id="rId6" Type="http://schemas.openxmlformats.org/officeDocument/2006/relationships/hyperlink" Target="http://www.parallax.com/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0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11.jpg"/><Relationship Id="rId5" Type="http://schemas.openxmlformats.org/officeDocument/2006/relationships/image" Target="../media/image112.png"/><Relationship Id="rId6" Type="http://schemas.openxmlformats.org/officeDocument/2006/relationships/image" Target="../media/image11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14.jp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17.png"/><Relationship Id="rId5" Type="http://schemas.openxmlformats.org/officeDocument/2006/relationships/image" Target="../media/image11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22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3.jpg"/><Relationship Id="rId4" Type="http://schemas.openxmlformats.org/officeDocument/2006/relationships/image" Target="../media/image123.jpg"/><Relationship Id="rId5" Type="http://schemas.openxmlformats.org/officeDocument/2006/relationships/image" Target="../media/image124.jpg"/><Relationship Id="rId6" Type="http://schemas.openxmlformats.org/officeDocument/2006/relationships/hyperlink" Target="http://en.wikipedia.org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31.jp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1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1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42.png"/><Relationship Id="rId5" Type="http://schemas.openxmlformats.org/officeDocument/2006/relationships/image" Target="../media/image143.jpg"/><Relationship Id="rId6" Type="http://schemas.openxmlformats.org/officeDocument/2006/relationships/image" Target="../media/image56.png"/><Relationship Id="rId7" Type="http://schemas.openxmlformats.org/officeDocument/2006/relationships/image" Target="../media/image108.png"/><Relationship Id="rId8" Type="http://schemas.openxmlformats.org/officeDocument/2006/relationships/hyperlink" Target="http://www.sparkfun.com/" TargetMode="External"/><Relationship Id="rId9" Type="http://schemas.openxmlformats.org/officeDocument/2006/relationships/image" Target="../media/image144.png"/><Relationship Id="rId10" Type="http://schemas.openxmlformats.org/officeDocument/2006/relationships/image" Target="../media/image14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0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71.png"/><Relationship Id="rId5" Type="http://schemas.openxmlformats.org/officeDocument/2006/relationships/image" Target="../media/image133.png"/><Relationship Id="rId6" Type="http://schemas.openxmlformats.org/officeDocument/2006/relationships/image" Target="../media/image58.png"/><Relationship Id="rId7" Type="http://schemas.openxmlformats.org/officeDocument/2006/relationships/image" Target="../media/image14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9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Relationship Id="rId10" Type="http://schemas.openxmlformats.org/officeDocument/2006/relationships/image" Target="../media/image2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55.png"/><Relationship Id="rId5" Type="http://schemas.openxmlformats.org/officeDocument/2006/relationships/image" Target="../media/image31.jp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30.jpg"/><Relationship Id="rId5" Type="http://schemas.openxmlformats.org/officeDocument/2006/relationships/hyperlink" Target="http://itp.nyu.edu/physcomp/Tutorials/ArduinoBreadboard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3040" marR="5080" indent="-14224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INTRODUCTION </a:t>
            </a:r>
            <a:r>
              <a:rPr dirty="0" sz="3600" spc="-35"/>
              <a:t>TO </a:t>
            </a:r>
            <a:r>
              <a:rPr dirty="0" sz="3600" spc="-5"/>
              <a:t>THE</a:t>
            </a:r>
            <a:r>
              <a:rPr dirty="0" sz="3600" spc="-155"/>
              <a:t> </a:t>
            </a:r>
            <a:r>
              <a:rPr dirty="0" sz="3600" spc="-10"/>
              <a:t>ARDUINO  </a:t>
            </a:r>
            <a:r>
              <a:rPr dirty="0" sz="3600"/>
              <a:t>MICROCONTROLLER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914653" y="2220722"/>
            <a:ext cx="8228330" cy="2654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2130">
              <a:lnSpc>
                <a:spcPts val="3130"/>
              </a:lnSpc>
              <a:spcBef>
                <a:spcPts val="95"/>
              </a:spcBef>
            </a:pPr>
            <a:r>
              <a:rPr dirty="0" sz="2900" spc="-5" b="1">
                <a:solidFill>
                  <a:srgbClr val="105765"/>
                </a:solidFill>
                <a:latin typeface="Arial"/>
                <a:cs typeface="Arial"/>
              </a:rPr>
              <a:t>Hands-on Research in Complex</a:t>
            </a:r>
            <a:r>
              <a:rPr dirty="0" sz="2900" spc="25" b="1">
                <a:solidFill>
                  <a:srgbClr val="105765"/>
                </a:solidFill>
                <a:latin typeface="Arial"/>
                <a:cs typeface="Arial"/>
              </a:rPr>
              <a:t> </a:t>
            </a:r>
            <a:r>
              <a:rPr dirty="0" sz="2900" spc="-5" b="1">
                <a:solidFill>
                  <a:srgbClr val="105765"/>
                </a:solidFill>
                <a:latin typeface="Arial"/>
                <a:cs typeface="Arial"/>
              </a:rPr>
              <a:t>Systems</a:t>
            </a:r>
            <a:endParaRPr sz="2900">
              <a:latin typeface="Arial"/>
              <a:cs typeface="Arial"/>
            </a:endParaRPr>
          </a:p>
          <a:p>
            <a:pPr marL="1640205">
              <a:lnSpc>
                <a:spcPts val="3130"/>
              </a:lnSpc>
            </a:pPr>
            <a:r>
              <a:rPr dirty="0" sz="2900" spc="-5">
                <a:solidFill>
                  <a:srgbClr val="105765"/>
                </a:solidFill>
                <a:latin typeface="Arial"/>
                <a:cs typeface="Arial"/>
              </a:rPr>
              <a:t>Shanghai Jiao </a:t>
            </a:r>
            <a:r>
              <a:rPr dirty="0" sz="2900" spc="-85">
                <a:solidFill>
                  <a:srgbClr val="105765"/>
                </a:solidFill>
                <a:latin typeface="Arial"/>
                <a:cs typeface="Arial"/>
              </a:rPr>
              <a:t>Tong</a:t>
            </a:r>
            <a:r>
              <a:rPr dirty="0" sz="2900" spc="-55">
                <a:solidFill>
                  <a:srgbClr val="105765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105765"/>
                </a:solidFill>
                <a:latin typeface="Arial"/>
                <a:cs typeface="Arial"/>
              </a:rPr>
              <a:t>University</a:t>
            </a:r>
            <a:endParaRPr sz="29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sz="2500">
                <a:solidFill>
                  <a:srgbClr val="105765"/>
                </a:solidFill>
                <a:latin typeface="Arial"/>
                <a:cs typeface="Arial"/>
              </a:rPr>
              <a:t>June 17 – 29,</a:t>
            </a:r>
            <a:r>
              <a:rPr dirty="0" sz="2500" spc="-25">
                <a:solidFill>
                  <a:srgbClr val="105765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105765"/>
                </a:solidFill>
                <a:latin typeface="Arial"/>
                <a:cs typeface="Arial"/>
              </a:rPr>
              <a:t>2012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algn="ctr" marL="12700" marR="5080" indent="1270">
              <a:lnSpc>
                <a:spcPct val="90500"/>
              </a:lnSpc>
              <a:tabLst>
                <a:tab pos="1599565" algn="l"/>
                <a:tab pos="1901189" algn="l"/>
              </a:tabLst>
            </a:pPr>
            <a:r>
              <a:rPr dirty="0" sz="2500">
                <a:solidFill>
                  <a:srgbClr val="898989"/>
                </a:solidFill>
                <a:latin typeface="Arial"/>
                <a:cs typeface="Arial"/>
              </a:rPr>
              <a:t>Instructor:	Thomas E. Murphy (University </a:t>
            </a:r>
            <a:r>
              <a:rPr dirty="0" sz="2500" spc="-5">
                <a:solidFill>
                  <a:srgbClr val="898989"/>
                </a:solidFill>
                <a:latin typeface="Arial"/>
                <a:cs typeface="Arial"/>
              </a:rPr>
              <a:t>of </a:t>
            </a:r>
            <a:r>
              <a:rPr dirty="0" sz="2500">
                <a:solidFill>
                  <a:srgbClr val="898989"/>
                </a:solidFill>
                <a:latin typeface="Arial"/>
                <a:cs typeface="Arial"/>
              </a:rPr>
              <a:t>Maryland)  </a:t>
            </a:r>
            <a:r>
              <a:rPr dirty="0" sz="2500" spc="-5">
                <a:solidFill>
                  <a:srgbClr val="898989"/>
                </a:solidFill>
                <a:latin typeface="Arial"/>
                <a:cs typeface="Arial"/>
              </a:rPr>
              <a:t>Assisted</a:t>
            </a:r>
            <a:r>
              <a:rPr dirty="0" sz="2500" spc="1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898989"/>
                </a:solidFill>
                <a:latin typeface="Arial"/>
                <a:cs typeface="Arial"/>
              </a:rPr>
              <a:t>by:	Hien Dao (UMD), Caitlin </a:t>
            </a:r>
            <a:r>
              <a:rPr dirty="0" sz="2500">
                <a:solidFill>
                  <a:srgbClr val="898989"/>
                </a:solidFill>
                <a:latin typeface="Arial"/>
                <a:cs typeface="Arial"/>
              </a:rPr>
              <a:t>Williams </a:t>
            </a:r>
            <a:r>
              <a:rPr dirty="0" sz="2500" spc="-5">
                <a:solidFill>
                  <a:srgbClr val="898989"/>
                </a:solidFill>
                <a:latin typeface="Arial"/>
                <a:cs typeface="Arial"/>
              </a:rPr>
              <a:t>(UMD)</a:t>
            </a:r>
            <a:r>
              <a:rPr dirty="0" sz="2500" spc="-5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898989"/>
                </a:solidFill>
                <a:latin typeface="Arial"/>
                <a:cs typeface="Arial"/>
              </a:rPr>
              <a:t>and  </a:t>
            </a:r>
            <a:r>
              <a:rPr dirty="0" sz="2500">
                <a:solidFill>
                  <a:srgbClr val="898989"/>
                </a:solidFill>
                <a:latin typeface="MS PGothic"/>
                <a:cs typeface="MS PGothic"/>
              </a:rPr>
              <a:t>徐浩</a:t>
            </a:r>
            <a:r>
              <a:rPr dirty="0" sz="2500" spc="-75">
                <a:solidFill>
                  <a:srgbClr val="898989"/>
                </a:solidFill>
                <a:latin typeface="MS PGothic"/>
                <a:cs typeface="MS PGothic"/>
              </a:rPr>
              <a:t> </a:t>
            </a:r>
            <a:r>
              <a:rPr dirty="0" sz="2500">
                <a:solidFill>
                  <a:srgbClr val="898989"/>
                </a:solidFill>
                <a:latin typeface="Arial"/>
                <a:cs typeface="Arial"/>
              </a:rPr>
              <a:t>(SJTU)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1576" y="5867400"/>
            <a:ext cx="6523215" cy="1369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4330" marR="5080" indent="-3238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Getting to know the Arduino:  Electrical Inputs and</a:t>
            </a:r>
            <a:r>
              <a:rPr dirty="0" spc="-60"/>
              <a:t> </a:t>
            </a:r>
            <a:r>
              <a:rPr dirty="0" spc="-5"/>
              <a:t>Outputs</a:t>
            </a:r>
          </a:p>
        </p:txBody>
      </p:sp>
      <p:sp>
        <p:nvSpPr>
          <p:cNvPr id="5" name="object 5"/>
          <p:cNvSpPr/>
          <p:nvPr/>
        </p:nvSpPr>
        <p:spPr>
          <a:xfrm>
            <a:off x="4555953" y="2582417"/>
            <a:ext cx="4351128" cy="3351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2200" y="1821940"/>
            <a:ext cx="2590800" cy="644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7628" y="1815083"/>
            <a:ext cx="2600705" cy="651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7628" y="1815083"/>
            <a:ext cx="2600960" cy="656590"/>
          </a:xfrm>
          <a:custGeom>
            <a:avLst/>
            <a:gdLst/>
            <a:ahLst/>
            <a:cxnLst/>
            <a:rect l="l" t="t" r="r" b="b"/>
            <a:pathLst>
              <a:path w="2600959" h="656589">
                <a:moveTo>
                  <a:pt x="2600706" y="653796"/>
                </a:moveTo>
                <a:lnTo>
                  <a:pt x="2600706" y="2286"/>
                </a:lnTo>
                <a:lnTo>
                  <a:pt x="25984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2" y="656082"/>
                </a:lnTo>
                <a:lnTo>
                  <a:pt x="4572" y="9906"/>
                </a:lnTo>
                <a:lnTo>
                  <a:pt x="9906" y="5334"/>
                </a:lnTo>
                <a:lnTo>
                  <a:pt x="9905" y="9906"/>
                </a:lnTo>
                <a:lnTo>
                  <a:pt x="2590800" y="9906"/>
                </a:lnTo>
                <a:lnTo>
                  <a:pt x="2590800" y="5334"/>
                </a:lnTo>
                <a:lnTo>
                  <a:pt x="2595372" y="9906"/>
                </a:lnTo>
                <a:lnTo>
                  <a:pt x="2595372" y="656082"/>
                </a:lnTo>
                <a:lnTo>
                  <a:pt x="2598420" y="656082"/>
                </a:lnTo>
                <a:lnTo>
                  <a:pt x="2600706" y="653796"/>
                </a:lnTo>
                <a:close/>
              </a:path>
              <a:path w="2600959" h="656589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600959" h="656589">
                <a:moveTo>
                  <a:pt x="9906" y="646938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646938"/>
                </a:lnTo>
                <a:lnTo>
                  <a:pt x="9906" y="646938"/>
                </a:lnTo>
                <a:close/>
              </a:path>
              <a:path w="2600959" h="656589">
                <a:moveTo>
                  <a:pt x="2595372" y="646938"/>
                </a:moveTo>
                <a:lnTo>
                  <a:pt x="4572" y="646938"/>
                </a:lnTo>
                <a:lnTo>
                  <a:pt x="9906" y="651510"/>
                </a:lnTo>
                <a:lnTo>
                  <a:pt x="9906" y="656082"/>
                </a:lnTo>
                <a:lnTo>
                  <a:pt x="2590800" y="656082"/>
                </a:lnTo>
                <a:lnTo>
                  <a:pt x="2590800" y="651510"/>
                </a:lnTo>
                <a:lnTo>
                  <a:pt x="2595372" y="646938"/>
                </a:lnTo>
                <a:close/>
              </a:path>
              <a:path w="2600959" h="656589">
                <a:moveTo>
                  <a:pt x="9906" y="656082"/>
                </a:moveTo>
                <a:lnTo>
                  <a:pt x="9906" y="651510"/>
                </a:lnTo>
                <a:lnTo>
                  <a:pt x="4572" y="646938"/>
                </a:lnTo>
                <a:lnTo>
                  <a:pt x="4572" y="656082"/>
                </a:lnTo>
                <a:lnTo>
                  <a:pt x="9906" y="656082"/>
                </a:lnTo>
                <a:close/>
              </a:path>
              <a:path w="2600959" h="656589">
                <a:moveTo>
                  <a:pt x="2595372" y="9906"/>
                </a:moveTo>
                <a:lnTo>
                  <a:pt x="2590800" y="5334"/>
                </a:lnTo>
                <a:lnTo>
                  <a:pt x="2590800" y="9906"/>
                </a:lnTo>
                <a:lnTo>
                  <a:pt x="2595372" y="9906"/>
                </a:lnTo>
                <a:close/>
              </a:path>
              <a:path w="2600959" h="656589">
                <a:moveTo>
                  <a:pt x="2595372" y="646938"/>
                </a:moveTo>
                <a:lnTo>
                  <a:pt x="2595372" y="9906"/>
                </a:lnTo>
                <a:lnTo>
                  <a:pt x="2590800" y="9906"/>
                </a:lnTo>
                <a:lnTo>
                  <a:pt x="2590800" y="646938"/>
                </a:lnTo>
                <a:lnTo>
                  <a:pt x="2595372" y="646938"/>
                </a:lnTo>
                <a:close/>
              </a:path>
              <a:path w="2600959" h="656589">
                <a:moveTo>
                  <a:pt x="2595372" y="656082"/>
                </a:moveTo>
                <a:lnTo>
                  <a:pt x="2595372" y="646938"/>
                </a:lnTo>
                <a:lnTo>
                  <a:pt x="2590800" y="651510"/>
                </a:lnTo>
                <a:lnTo>
                  <a:pt x="2590800" y="656082"/>
                </a:lnTo>
                <a:lnTo>
                  <a:pt x="2595372" y="65608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53988" y="1846579"/>
            <a:ext cx="2425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14 digital</a:t>
            </a:r>
            <a:r>
              <a:rPr dirty="0" sz="1800" spc="-1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inputs/outputs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(6 PWM</a:t>
            </a:r>
            <a:r>
              <a:rPr dirty="0" sz="18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outputs)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47104" y="2727960"/>
            <a:ext cx="1918335" cy="83185"/>
          </a:xfrm>
          <a:custGeom>
            <a:avLst/>
            <a:gdLst/>
            <a:ahLst/>
            <a:cxnLst/>
            <a:rect l="l" t="t" r="r" b="b"/>
            <a:pathLst>
              <a:path w="1918334" h="83185">
                <a:moveTo>
                  <a:pt x="14477" y="71628"/>
                </a:moveTo>
                <a:lnTo>
                  <a:pt x="14477" y="49530"/>
                </a:lnTo>
                <a:lnTo>
                  <a:pt x="9143" y="54864"/>
                </a:lnTo>
                <a:lnTo>
                  <a:pt x="6095" y="60198"/>
                </a:lnTo>
                <a:lnTo>
                  <a:pt x="5333" y="60960"/>
                </a:lnTo>
                <a:lnTo>
                  <a:pt x="5333" y="61722"/>
                </a:lnTo>
                <a:lnTo>
                  <a:pt x="3047" y="67818"/>
                </a:lnTo>
                <a:lnTo>
                  <a:pt x="2285" y="67818"/>
                </a:lnTo>
                <a:lnTo>
                  <a:pt x="2285" y="68580"/>
                </a:lnTo>
                <a:lnTo>
                  <a:pt x="761" y="75438"/>
                </a:lnTo>
                <a:lnTo>
                  <a:pt x="761" y="76200"/>
                </a:lnTo>
                <a:lnTo>
                  <a:pt x="0" y="82296"/>
                </a:lnTo>
                <a:lnTo>
                  <a:pt x="12953" y="83058"/>
                </a:lnTo>
                <a:lnTo>
                  <a:pt x="12953" y="77724"/>
                </a:lnTo>
                <a:lnTo>
                  <a:pt x="14477" y="71628"/>
                </a:lnTo>
                <a:close/>
              </a:path>
              <a:path w="1918334" h="83185">
                <a:moveTo>
                  <a:pt x="940307" y="32766"/>
                </a:moveTo>
                <a:lnTo>
                  <a:pt x="937259" y="35052"/>
                </a:lnTo>
                <a:lnTo>
                  <a:pt x="934211" y="35814"/>
                </a:lnTo>
                <a:lnTo>
                  <a:pt x="931925" y="37338"/>
                </a:lnTo>
                <a:lnTo>
                  <a:pt x="928877" y="38100"/>
                </a:lnTo>
                <a:lnTo>
                  <a:pt x="41909" y="38100"/>
                </a:lnTo>
                <a:lnTo>
                  <a:pt x="38099" y="38862"/>
                </a:lnTo>
                <a:lnTo>
                  <a:pt x="34289" y="38862"/>
                </a:lnTo>
                <a:lnTo>
                  <a:pt x="30479" y="40386"/>
                </a:lnTo>
                <a:lnTo>
                  <a:pt x="27431" y="41148"/>
                </a:lnTo>
                <a:lnTo>
                  <a:pt x="26669" y="41148"/>
                </a:lnTo>
                <a:lnTo>
                  <a:pt x="21335" y="44196"/>
                </a:lnTo>
                <a:lnTo>
                  <a:pt x="20573" y="44196"/>
                </a:lnTo>
                <a:lnTo>
                  <a:pt x="20573" y="44958"/>
                </a:lnTo>
                <a:lnTo>
                  <a:pt x="19811" y="44958"/>
                </a:lnTo>
                <a:lnTo>
                  <a:pt x="15239" y="48768"/>
                </a:lnTo>
                <a:lnTo>
                  <a:pt x="14477" y="48768"/>
                </a:lnTo>
                <a:lnTo>
                  <a:pt x="14477" y="72390"/>
                </a:lnTo>
                <a:lnTo>
                  <a:pt x="16763" y="66294"/>
                </a:lnTo>
                <a:lnTo>
                  <a:pt x="16763" y="67056"/>
                </a:lnTo>
                <a:lnTo>
                  <a:pt x="19049" y="63055"/>
                </a:lnTo>
                <a:lnTo>
                  <a:pt x="19049" y="62484"/>
                </a:lnTo>
                <a:lnTo>
                  <a:pt x="23621" y="57912"/>
                </a:lnTo>
                <a:lnTo>
                  <a:pt x="27431" y="54864"/>
                </a:lnTo>
                <a:lnTo>
                  <a:pt x="27431" y="55190"/>
                </a:lnTo>
                <a:lnTo>
                  <a:pt x="32003" y="52578"/>
                </a:lnTo>
                <a:lnTo>
                  <a:pt x="32003" y="53086"/>
                </a:lnTo>
                <a:lnTo>
                  <a:pt x="33527" y="52578"/>
                </a:lnTo>
                <a:lnTo>
                  <a:pt x="36575" y="51816"/>
                </a:lnTo>
                <a:lnTo>
                  <a:pt x="38861" y="51054"/>
                </a:lnTo>
                <a:lnTo>
                  <a:pt x="928115" y="51054"/>
                </a:lnTo>
                <a:lnTo>
                  <a:pt x="932687" y="50292"/>
                </a:lnTo>
                <a:lnTo>
                  <a:pt x="939545" y="47548"/>
                </a:lnTo>
                <a:lnTo>
                  <a:pt x="939545" y="33528"/>
                </a:lnTo>
                <a:lnTo>
                  <a:pt x="940307" y="32766"/>
                </a:lnTo>
                <a:close/>
              </a:path>
              <a:path w="1918334" h="83185">
                <a:moveTo>
                  <a:pt x="19811" y="61722"/>
                </a:moveTo>
                <a:lnTo>
                  <a:pt x="19049" y="62484"/>
                </a:lnTo>
                <a:lnTo>
                  <a:pt x="19049" y="63055"/>
                </a:lnTo>
                <a:lnTo>
                  <a:pt x="19811" y="61722"/>
                </a:lnTo>
                <a:close/>
              </a:path>
              <a:path w="1918334" h="83185">
                <a:moveTo>
                  <a:pt x="23621" y="58039"/>
                </a:moveTo>
                <a:lnTo>
                  <a:pt x="22859" y="58674"/>
                </a:lnTo>
                <a:lnTo>
                  <a:pt x="23621" y="58039"/>
                </a:lnTo>
                <a:close/>
              </a:path>
              <a:path w="1918334" h="83185">
                <a:moveTo>
                  <a:pt x="27431" y="55190"/>
                </a:moveTo>
                <a:lnTo>
                  <a:pt x="27431" y="54864"/>
                </a:lnTo>
                <a:lnTo>
                  <a:pt x="26669" y="55626"/>
                </a:lnTo>
                <a:lnTo>
                  <a:pt x="27431" y="55190"/>
                </a:lnTo>
                <a:close/>
              </a:path>
              <a:path w="1918334" h="83185">
                <a:moveTo>
                  <a:pt x="32003" y="53086"/>
                </a:moveTo>
                <a:lnTo>
                  <a:pt x="32003" y="52578"/>
                </a:lnTo>
                <a:lnTo>
                  <a:pt x="31241" y="53340"/>
                </a:lnTo>
                <a:lnTo>
                  <a:pt x="32003" y="53086"/>
                </a:lnTo>
                <a:close/>
              </a:path>
              <a:path w="1918334" h="83185">
                <a:moveTo>
                  <a:pt x="944117" y="45720"/>
                </a:moveTo>
                <a:lnTo>
                  <a:pt x="944117" y="28956"/>
                </a:lnTo>
                <a:lnTo>
                  <a:pt x="939545" y="33528"/>
                </a:lnTo>
                <a:lnTo>
                  <a:pt x="939545" y="47548"/>
                </a:lnTo>
                <a:lnTo>
                  <a:pt x="944117" y="45720"/>
                </a:lnTo>
                <a:close/>
              </a:path>
              <a:path w="1918334" h="83185">
                <a:moveTo>
                  <a:pt x="947927" y="42672"/>
                </a:moveTo>
                <a:lnTo>
                  <a:pt x="947927" y="24384"/>
                </a:lnTo>
                <a:lnTo>
                  <a:pt x="943355" y="29718"/>
                </a:lnTo>
                <a:lnTo>
                  <a:pt x="944117" y="28956"/>
                </a:lnTo>
                <a:lnTo>
                  <a:pt x="944117" y="45720"/>
                </a:lnTo>
                <a:lnTo>
                  <a:pt x="947165" y="43434"/>
                </a:lnTo>
                <a:lnTo>
                  <a:pt x="947927" y="42672"/>
                </a:lnTo>
                <a:close/>
              </a:path>
              <a:path w="1918334" h="83185">
                <a:moveTo>
                  <a:pt x="959003" y="30562"/>
                </a:moveTo>
                <a:lnTo>
                  <a:pt x="955446" y="25971"/>
                </a:lnTo>
                <a:lnTo>
                  <a:pt x="952499" y="11430"/>
                </a:lnTo>
                <a:lnTo>
                  <a:pt x="952499" y="9906"/>
                </a:lnTo>
                <a:lnTo>
                  <a:pt x="951737" y="13716"/>
                </a:lnTo>
                <a:lnTo>
                  <a:pt x="950213" y="19812"/>
                </a:lnTo>
                <a:lnTo>
                  <a:pt x="948689" y="22098"/>
                </a:lnTo>
                <a:lnTo>
                  <a:pt x="947165" y="25146"/>
                </a:lnTo>
                <a:lnTo>
                  <a:pt x="947927" y="24384"/>
                </a:lnTo>
                <a:lnTo>
                  <a:pt x="947927" y="42672"/>
                </a:lnTo>
                <a:lnTo>
                  <a:pt x="952499" y="38100"/>
                </a:lnTo>
                <a:lnTo>
                  <a:pt x="953261" y="38100"/>
                </a:lnTo>
                <a:lnTo>
                  <a:pt x="954023" y="37338"/>
                </a:lnTo>
                <a:lnTo>
                  <a:pt x="957833" y="32004"/>
                </a:lnTo>
                <a:lnTo>
                  <a:pt x="957833" y="31242"/>
                </a:lnTo>
                <a:lnTo>
                  <a:pt x="958595" y="31242"/>
                </a:lnTo>
                <a:lnTo>
                  <a:pt x="959003" y="30562"/>
                </a:lnTo>
                <a:close/>
              </a:path>
              <a:path w="1918334" h="83185">
                <a:moveTo>
                  <a:pt x="965453" y="6858"/>
                </a:moveTo>
                <a:lnTo>
                  <a:pt x="965453" y="3048"/>
                </a:lnTo>
                <a:lnTo>
                  <a:pt x="962405" y="0"/>
                </a:lnTo>
                <a:lnTo>
                  <a:pt x="955446" y="101"/>
                </a:lnTo>
                <a:lnTo>
                  <a:pt x="952499" y="3048"/>
                </a:lnTo>
                <a:lnTo>
                  <a:pt x="952499" y="6858"/>
                </a:lnTo>
                <a:lnTo>
                  <a:pt x="965453" y="6858"/>
                </a:lnTo>
                <a:close/>
              </a:path>
              <a:path w="1918334" h="83185">
                <a:moveTo>
                  <a:pt x="965453" y="10668"/>
                </a:moveTo>
                <a:lnTo>
                  <a:pt x="965453" y="6858"/>
                </a:lnTo>
                <a:lnTo>
                  <a:pt x="952499" y="6858"/>
                </a:lnTo>
                <a:lnTo>
                  <a:pt x="952499" y="11430"/>
                </a:lnTo>
                <a:lnTo>
                  <a:pt x="955446" y="25971"/>
                </a:lnTo>
                <a:lnTo>
                  <a:pt x="959003" y="30562"/>
                </a:lnTo>
                <a:lnTo>
                  <a:pt x="960881" y="27432"/>
                </a:lnTo>
                <a:lnTo>
                  <a:pt x="963929" y="19812"/>
                </a:lnTo>
                <a:lnTo>
                  <a:pt x="965453" y="10668"/>
                </a:lnTo>
                <a:close/>
              </a:path>
              <a:path w="1918334" h="83185">
                <a:moveTo>
                  <a:pt x="966620" y="17000"/>
                </a:moveTo>
                <a:lnTo>
                  <a:pt x="965453" y="9906"/>
                </a:lnTo>
                <a:lnTo>
                  <a:pt x="965453" y="10668"/>
                </a:lnTo>
                <a:lnTo>
                  <a:pt x="963929" y="19812"/>
                </a:lnTo>
                <a:lnTo>
                  <a:pt x="960881" y="27432"/>
                </a:lnTo>
                <a:lnTo>
                  <a:pt x="959003" y="30562"/>
                </a:lnTo>
                <a:lnTo>
                  <a:pt x="960119" y="32004"/>
                </a:lnTo>
                <a:lnTo>
                  <a:pt x="963929" y="37338"/>
                </a:lnTo>
                <a:lnTo>
                  <a:pt x="964691" y="38100"/>
                </a:lnTo>
                <a:lnTo>
                  <a:pt x="965453" y="38100"/>
                </a:lnTo>
                <a:lnTo>
                  <a:pt x="966101" y="38747"/>
                </a:lnTo>
                <a:lnTo>
                  <a:pt x="966101" y="15875"/>
                </a:lnTo>
                <a:lnTo>
                  <a:pt x="966620" y="17000"/>
                </a:lnTo>
                <a:close/>
              </a:path>
              <a:path w="1918334" h="83185">
                <a:moveTo>
                  <a:pt x="966863" y="18478"/>
                </a:moveTo>
                <a:lnTo>
                  <a:pt x="966620" y="17000"/>
                </a:lnTo>
                <a:lnTo>
                  <a:pt x="966101" y="15875"/>
                </a:lnTo>
                <a:lnTo>
                  <a:pt x="966863" y="18478"/>
                </a:lnTo>
                <a:close/>
              </a:path>
              <a:path w="1918334" h="83185">
                <a:moveTo>
                  <a:pt x="966863" y="39509"/>
                </a:moveTo>
                <a:lnTo>
                  <a:pt x="966863" y="18478"/>
                </a:lnTo>
                <a:lnTo>
                  <a:pt x="966101" y="15875"/>
                </a:lnTo>
                <a:lnTo>
                  <a:pt x="966101" y="38747"/>
                </a:lnTo>
                <a:lnTo>
                  <a:pt x="966863" y="39509"/>
                </a:lnTo>
                <a:close/>
              </a:path>
              <a:path w="1918334" h="83185">
                <a:moveTo>
                  <a:pt x="978407" y="48006"/>
                </a:moveTo>
                <a:lnTo>
                  <a:pt x="978407" y="33528"/>
                </a:lnTo>
                <a:lnTo>
                  <a:pt x="973835" y="28956"/>
                </a:lnTo>
                <a:lnTo>
                  <a:pt x="970025" y="24384"/>
                </a:lnTo>
                <a:lnTo>
                  <a:pt x="966620" y="17000"/>
                </a:lnTo>
                <a:lnTo>
                  <a:pt x="966863" y="18478"/>
                </a:lnTo>
                <a:lnTo>
                  <a:pt x="966863" y="39509"/>
                </a:lnTo>
                <a:lnTo>
                  <a:pt x="970787" y="43434"/>
                </a:lnTo>
                <a:lnTo>
                  <a:pt x="978407" y="48006"/>
                </a:lnTo>
                <a:close/>
              </a:path>
              <a:path w="1918334" h="83185">
                <a:moveTo>
                  <a:pt x="974597" y="29718"/>
                </a:moveTo>
                <a:lnTo>
                  <a:pt x="973835" y="28829"/>
                </a:lnTo>
                <a:lnTo>
                  <a:pt x="974597" y="29718"/>
                </a:lnTo>
                <a:close/>
              </a:path>
              <a:path w="1918334" h="83185">
                <a:moveTo>
                  <a:pt x="1903476" y="72390"/>
                </a:moveTo>
                <a:lnTo>
                  <a:pt x="1903476" y="48768"/>
                </a:lnTo>
                <a:lnTo>
                  <a:pt x="1902714" y="48768"/>
                </a:lnTo>
                <a:lnTo>
                  <a:pt x="1898141" y="44958"/>
                </a:lnTo>
                <a:lnTo>
                  <a:pt x="1897379" y="44958"/>
                </a:lnTo>
                <a:lnTo>
                  <a:pt x="1897379" y="44196"/>
                </a:lnTo>
                <a:lnTo>
                  <a:pt x="1896617" y="44196"/>
                </a:lnTo>
                <a:lnTo>
                  <a:pt x="1891283" y="41148"/>
                </a:lnTo>
                <a:lnTo>
                  <a:pt x="1890521" y="41148"/>
                </a:lnTo>
                <a:lnTo>
                  <a:pt x="1884426" y="39624"/>
                </a:lnTo>
                <a:lnTo>
                  <a:pt x="1876805" y="38100"/>
                </a:lnTo>
                <a:lnTo>
                  <a:pt x="988313" y="38100"/>
                </a:lnTo>
                <a:lnTo>
                  <a:pt x="985265" y="37338"/>
                </a:lnTo>
                <a:lnTo>
                  <a:pt x="980693" y="34290"/>
                </a:lnTo>
                <a:lnTo>
                  <a:pt x="977645" y="32766"/>
                </a:lnTo>
                <a:lnTo>
                  <a:pt x="978407" y="33528"/>
                </a:lnTo>
                <a:lnTo>
                  <a:pt x="978407" y="48006"/>
                </a:lnTo>
                <a:lnTo>
                  <a:pt x="982217" y="49530"/>
                </a:lnTo>
                <a:lnTo>
                  <a:pt x="986027" y="50292"/>
                </a:lnTo>
                <a:lnTo>
                  <a:pt x="990599" y="51054"/>
                </a:lnTo>
                <a:lnTo>
                  <a:pt x="1878329" y="51054"/>
                </a:lnTo>
                <a:lnTo>
                  <a:pt x="1881377" y="51816"/>
                </a:lnTo>
                <a:lnTo>
                  <a:pt x="1883664" y="51816"/>
                </a:lnTo>
                <a:lnTo>
                  <a:pt x="1885949" y="52959"/>
                </a:lnTo>
                <a:lnTo>
                  <a:pt x="1885949" y="52578"/>
                </a:lnTo>
                <a:lnTo>
                  <a:pt x="1890521" y="55190"/>
                </a:lnTo>
                <a:lnTo>
                  <a:pt x="1890521" y="54864"/>
                </a:lnTo>
                <a:lnTo>
                  <a:pt x="1894331" y="58039"/>
                </a:lnTo>
                <a:lnTo>
                  <a:pt x="1894331" y="57912"/>
                </a:lnTo>
                <a:lnTo>
                  <a:pt x="1898903" y="62484"/>
                </a:lnTo>
                <a:lnTo>
                  <a:pt x="1898903" y="63055"/>
                </a:lnTo>
                <a:lnTo>
                  <a:pt x="1901189" y="67056"/>
                </a:lnTo>
                <a:lnTo>
                  <a:pt x="1901189" y="66294"/>
                </a:lnTo>
                <a:lnTo>
                  <a:pt x="1903476" y="72390"/>
                </a:lnTo>
                <a:close/>
              </a:path>
              <a:path w="1918334" h="83185">
                <a:moveTo>
                  <a:pt x="1886711" y="53340"/>
                </a:moveTo>
                <a:lnTo>
                  <a:pt x="1885949" y="52578"/>
                </a:lnTo>
                <a:lnTo>
                  <a:pt x="1885949" y="52959"/>
                </a:lnTo>
                <a:lnTo>
                  <a:pt x="1886711" y="53340"/>
                </a:lnTo>
                <a:close/>
              </a:path>
              <a:path w="1918334" h="83185">
                <a:moveTo>
                  <a:pt x="1891283" y="55626"/>
                </a:moveTo>
                <a:lnTo>
                  <a:pt x="1890521" y="54864"/>
                </a:lnTo>
                <a:lnTo>
                  <a:pt x="1890521" y="55190"/>
                </a:lnTo>
                <a:lnTo>
                  <a:pt x="1891283" y="55626"/>
                </a:lnTo>
                <a:close/>
              </a:path>
              <a:path w="1918334" h="83185">
                <a:moveTo>
                  <a:pt x="1895093" y="58674"/>
                </a:moveTo>
                <a:lnTo>
                  <a:pt x="1894331" y="57912"/>
                </a:lnTo>
                <a:lnTo>
                  <a:pt x="1894331" y="58039"/>
                </a:lnTo>
                <a:lnTo>
                  <a:pt x="1895093" y="58674"/>
                </a:lnTo>
                <a:close/>
              </a:path>
              <a:path w="1918334" h="83185">
                <a:moveTo>
                  <a:pt x="1898903" y="63055"/>
                </a:moveTo>
                <a:lnTo>
                  <a:pt x="1898903" y="62484"/>
                </a:lnTo>
                <a:lnTo>
                  <a:pt x="1898141" y="61722"/>
                </a:lnTo>
                <a:lnTo>
                  <a:pt x="1898903" y="63055"/>
                </a:lnTo>
                <a:close/>
              </a:path>
              <a:path w="1918334" h="83185">
                <a:moveTo>
                  <a:pt x="1917953" y="82296"/>
                </a:moveTo>
                <a:lnTo>
                  <a:pt x="1917191" y="76200"/>
                </a:lnTo>
                <a:lnTo>
                  <a:pt x="1917191" y="75438"/>
                </a:lnTo>
                <a:lnTo>
                  <a:pt x="1915667" y="68580"/>
                </a:lnTo>
                <a:lnTo>
                  <a:pt x="1915667" y="67818"/>
                </a:lnTo>
                <a:lnTo>
                  <a:pt x="1914905" y="67818"/>
                </a:lnTo>
                <a:lnTo>
                  <a:pt x="1912620" y="61722"/>
                </a:lnTo>
                <a:lnTo>
                  <a:pt x="1912620" y="60960"/>
                </a:lnTo>
                <a:lnTo>
                  <a:pt x="1911858" y="60198"/>
                </a:lnTo>
                <a:lnTo>
                  <a:pt x="1908809" y="54864"/>
                </a:lnTo>
                <a:lnTo>
                  <a:pt x="1903476" y="49530"/>
                </a:lnTo>
                <a:lnTo>
                  <a:pt x="1903476" y="71628"/>
                </a:lnTo>
                <a:lnTo>
                  <a:pt x="1904999" y="77724"/>
                </a:lnTo>
                <a:lnTo>
                  <a:pt x="1904999" y="83058"/>
                </a:lnTo>
                <a:lnTo>
                  <a:pt x="1917953" y="822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61504" y="2429255"/>
            <a:ext cx="51435" cy="306705"/>
          </a:xfrm>
          <a:custGeom>
            <a:avLst/>
            <a:gdLst/>
            <a:ahLst/>
            <a:cxnLst/>
            <a:rect l="l" t="t" r="r" b="b"/>
            <a:pathLst>
              <a:path w="51434" h="306705">
                <a:moveTo>
                  <a:pt x="51053" y="304800"/>
                </a:moveTo>
                <a:lnTo>
                  <a:pt x="12953" y="0"/>
                </a:lnTo>
                <a:lnTo>
                  <a:pt x="0" y="1524"/>
                </a:lnTo>
                <a:lnTo>
                  <a:pt x="38099" y="306324"/>
                </a:lnTo>
                <a:lnTo>
                  <a:pt x="51053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77200" y="6163817"/>
            <a:ext cx="1066800" cy="64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72628" y="6158484"/>
            <a:ext cx="1076705" cy="651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72628" y="6158484"/>
            <a:ext cx="1076960" cy="656590"/>
          </a:xfrm>
          <a:custGeom>
            <a:avLst/>
            <a:gdLst/>
            <a:ahLst/>
            <a:cxnLst/>
            <a:rect l="l" t="t" r="r" b="b"/>
            <a:pathLst>
              <a:path w="1076959" h="656590">
                <a:moveTo>
                  <a:pt x="1076706" y="653796"/>
                </a:moveTo>
                <a:lnTo>
                  <a:pt x="1076706" y="2286"/>
                </a:lnTo>
                <a:lnTo>
                  <a:pt x="10744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2" y="656082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1066800" y="9906"/>
                </a:lnTo>
                <a:lnTo>
                  <a:pt x="1066800" y="5334"/>
                </a:lnTo>
                <a:lnTo>
                  <a:pt x="1071372" y="9906"/>
                </a:lnTo>
                <a:lnTo>
                  <a:pt x="1071372" y="656082"/>
                </a:lnTo>
                <a:lnTo>
                  <a:pt x="1074420" y="656082"/>
                </a:lnTo>
                <a:lnTo>
                  <a:pt x="1076706" y="653796"/>
                </a:lnTo>
                <a:close/>
              </a:path>
              <a:path w="1076959" h="656590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076959" h="656590">
                <a:moveTo>
                  <a:pt x="9906" y="646938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646938"/>
                </a:lnTo>
                <a:lnTo>
                  <a:pt x="9906" y="646938"/>
                </a:lnTo>
                <a:close/>
              </a:path>
              <a:path w="1076959" h="656590">
                <a:moveTo>
                  <a:pt x="1071372" y="646938"/>
                </a:moveTo>
                <a:lnTo>
                  <a:pt x="4572" y="646938"/>
                </a:lnTo>
                <a:lnTo>
                  <a:pt x="9906" y="651510"/>
                </a:lnTo>
                <a:lnTo>
                  <a:pt x="9905" y="656082"/>
                </a:lnTo>
                <a:lnTo>
                  <a:pt x="1066800" y="656082"/>
                </a:lnTo>
                <a:lnTo>
                  <a:pt x="1066800" y="651510"/>
                </a:lnTo>
                <a:lnTo>
                  <a:pt x="1071372" y="646938"/>
                </a:lnTo>
                <a:close/>
              </a:path>
              <a:path w="1076959" h="656590">
                <a:moveTo>
                  <a:pt x="9905" y="656082"/>
                </a:moveTo>
                <a:lnTo>
                  <a:pt x="9906" y="651510"/>
                </a:lnTo>
                <a:lnTo>
                  <a:pt x="4572" y="646938"/>
                </a:lnTo>
                <a:lnTo>
                  <a:pt x="4572" y="656082"/>
                </a:lnTo>
                <a:lnTo>
                  <a:pt x="9905" y="656082"/>
                </a:lnTo>
                <a:close/>
              </a:path>
              <a:path w="1076959" h="656590">
                <a:moveTo>
                  <a:pt x="1071372" y="9906"/>
                </a:moveTo>
                <a:lnTo>
                  <a:pt x="1066800" y="5334"/>
                </a:lnTo>
                <a:lnTo>
                  <a:pt x="1066800" y="9906"/>
                </a:lnTo>
                <a:lnTo>
                  <a:pt x="1071372" y="9906"/>
                </a:lnTo>
                <a:close/>
              </a:path>
              <a:path w="1076959" h="656590">
                <a:moveTo>
                  <a:pt x="1071372" y="646938"/>
                </a:moveTo>
                <a:lnTo>
                  <a:pt x="1071372" y="9906"/>
                </a:lnTo>
                <a:lnTo>
                  <a:pt x="1066800" y="9906"/>
                </a:lnTo>
                <a:lnTo>
                  <a:pt x="1066800" y="646938"/>
                </a:lnTo>
                <a:lnTo>
                  <a:pt x="1071372" y="646938"/>
                </a:lnTo>
                <a:close/>
              </a:path>
              <a:path w="1076959" h="656590">
                <a:moveTo>
                  <a:pt x="1071372" y="656082"/>
                </a:moveTo>
                <a:lnTo>
                  <a:pt x="1071372" y="646938"/>
                </a:lnTo>
                <a:lnTo>
                  <a:pt x="1066800" y="651510"/>
                </a:lnTo>
                <a:lnTo>
                  <a:pt x="1066800" y="656082"/>
                </a:lnTo>
                <a:lnTo>
                  <a:pt x="1071372" y="65608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158988" y="6189979"/>
            <a:ext cx="90296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415" marR="5080" indent="-1333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6</a:t>
            </a:r>
            <a:r>
              <a:rPr dirty="0" sz="18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analog  inputs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3904" y="5782817"/>
            <a:ext cx="927735" cy="158750"/>
          </a:xfrm>
          <a:custGeom>
            <a:avLst/>
            <a:gdLst/>
            <a:ahLst/>
            <a:cxnLst/>
            <a:rect l="l" t="t" r="r" b="b"/>
            <a:pathLst>
              <a:path w="927734" h="158750">
                <a:moveTo>
                  <a:pt x="23875" y="69342"/>
                </a:moveTo>
                <a:lnTo>
                  <a:pt x="13967" y="25453"/>
                </a:lnTo>
                <a:lnTo>
                  <a:pt x="12953" y="12192"/>
                </a:lnTo>
                <a:lnTo>
                  <a:pt x="12953" y="0"/>
                </a:lnTo>
                <a:lnTo>
                  <a:pt x="0" y="0"/>
                </a:lnTo>
                <a:lnTo>
                  <a:pt x="0" y="12954"/>
                </a:lnTo>
                <a:lnTo>
                  <a:pt x="1069" y="28403"/>
                </a:lnTo>
                <a:lnTo>
                  <a:pt x="3362" y="46462"/>
                </a:lnTo>
                <a:lnTo>
                  <a:pt x="7593" y="63960"/>
                </a:lnTo>
                <a:lnTo>
                  <a:pt x="14477" y="77724"/>
                </a:lnTo>
                <a:lnTo>
                  <a:pt x="16001" y="79248"/>
                </a:lnTo>
                <a:lnTo>
                  <a:pt x="16001" y="80010"/>
                </a:lnTo>
                <a:lnTo>
                  <a:pt x="16763" y="80010"/>
                </a:lnTo>
                <a:lnTo>
                  <a:pt x="18287" y="81534"/>
                </a:lnTo>
                <a:lnTo>
                  <a:pt x="20573" y="81534"/>
                </a:lnTo>
                <a:lnTo>
                  <a:pt x="22097" y="82296"/>
                </a:lnTo>
                <a:lnTo>
                  <a:pt x="22859" y="82296"/>
                </a:lnTo>
                <a:lnTo>
                  <a:pt x="22859" y="69342"/>
                </a:lnTo>
                <a:lnTo>
                  <a:pt x="23621" y="69596"/>
                </a:lnTo>
                <a:lnTo>
                  <a:pt x="23621" y="69342"/>
                </a:lnTo>
                <a:lnTo>
                  <a:pt x="23875" y="69342"/>
                </a:lnTo>
                <a:close/>
              </a:path>
              <a:path w="927734" h="158750">
                <a:moveTo>
                  <a:pt x="24383" y="82296"/>
                </a:moveTo>
                <a:lnTo>
                  <a:pt x="24383" y="70104"/>
                </a:lnTo>
                <a:lnTo>
                  <a:pt x="22859" y="69342"/>
                </a:lnTo>
                <a:lnTo>
                  <a:pt x="22859" y="82296"/>
                </a:lnTo>
                <a:lnTo>
                  <a:pt x="24383" y="82296"/>
                </a:lnTo>
                <a:close/>
              </a:path>
              <a:path w="927734" h="158750">
                <a:moveTo>
                  <a:pt x="24383" y="69342"/>
                </a:moveTo>
                <a:lnTo>
                  <a:pt x="23621" y="68580"/>
                </a:lnTo>
                <a:lnTo>
                  <a:pt x="24002" y="69342"/>
                </a:lnTo>
                <a:lnTo>
                  <a:pt x="24383" y="69342"/>
                </a:lnTo>
                <a:close/>
              </a:path>
              <a:path w="927734" h="158750">
                <a:moveTo>
                  <a:pt x="24002" y="69532"/>
                </a:moveTo>
                <a:lnTo>
                  <a:pt x="23875" y="69342"/>
                </a:lnTo>
                <a:lnTo>
                  <a:pt x="23621" y="69342"/>
                </a:lnTo>
                <a:lnTo>
                  <a:pt x="24002" y="69532"/>
                </a:lnTo>
                <a:close/>
              </a:path>
              <a:path w="927734" h="158750">
                <a:moveTo>
                  <a:pt x="24166" y="69777"/>
                </a:moveTo>
                <a:lnTo>
                  <a:pt x="24002" y="69532"/>
                </a:lnTo>
                <a:lnTo>
                  <a:pt x="23621" y="69342"/>
                </a:lnTo>
                <a:lnTo>
                  <a:pt x="24002" y="69723"/>
                </a:lnTo>
                <a:lnTo>
                  <a:pt x="24166" y="69777"/>
                </a:lnTo>
                <a:close/>
              </a:path>
              <a:path w="927734" h="158750">
                <a:moveTo>
                  <a:pt x="24002" y="69723"/>
                </a:moveTo>
                <a:lnTo>
                  <a:pt x="23621" y="69342"/>
                </a:lnTo>
                <a:lnTo>
                  <a:pt x="23621" y="69596"/>
                </a:lnTo>
                <a:lnTo>
                  <a:pt x="24002" y="69723"/>
                </a:lnTo>
                <a:close/>
              </a:path>
              <a:path w="927734" h="158750">
                <a:moveTo>
                  <a:pt x="24129" y="69596"/>
                </a:moveTo>
                <a:lnTo>
                  <a:pt x="24002" y="69342"/>
                </a:lnTo>
                <a:lnTo>
                  <a:pt x="23875" y="69342"/>
                </a:lnTo>
                <a:lnTo>
                  <a:pt x="24002" y="69532"/>
                </a:lnTo>
                <a:lnTo>
                  <a:pt x="24129" y="69596"/>
                </a:lnTo>
                <a:close/>
              </a:path>
              <a:path w="927734" h="158750">
                <a:moveTo>
                  <a:pt x="25145" y="70104"/>
                </a:moveTo>
                <a:lnTo>
                  <a:pt x="24383" y="69342"/>
                </a:lnTo>
                <a:lnTo>
                  <a:pt x="24002" y="69342"/>
                </a:lnTo>
                <a:lnTo>
                  <a:pt x="24129" y="69596"/>
                </a:lnTo>
                <a:lnTo>
                  <a:pt x="25145" y="70104"/>
                </a:lnTo>
                <a:close/>
              </a:path>
              <a:path w="927734" h="158750">
                <a:moveTo>
                  <a:pt x="24231" y="69799"/>
                </a:moveTo>
                <a:lnTo>
                  <a:pt x="24129" y="69596"/>
                </a:lnTo>
                <a:lnTo>
                  <a:pt x="24002" y="69532"/>
                </a:lnTo>
                <a:lnTo>
                  <a:pt x="24129" y="69723"/>
                </a:lnTo>
                <a:close/>
              </a:path>
              <a:path w="927734" h="158750">
                <a:moveTo>
                  <a:pt x="24383" y="70104"/>
                </a:moveTo>
                <a:lnTo>
                  <a:pt x="24166" y="69777"/>
                </a:lnTo>
                <a:lnTo>
                  <a:pt x="24002" y="69723"/>
                </a:lnTo>
                <a:lnTo>
                  <a:pt x="24383" y="70104"/>
                </a:lnTo>
                <a:close/>
              </a:path>
              <a:path w="927734" h="158750">
                <a:moveTo>
                  <a:pt x="25145" y="70104"/>
                </a:moveTo>
                <a:lnTo>
                  <a:pt x="24129" y="69596"/>
                </a:lnTo>
                <a:lnTo>
                  <a:pt x="24231" y="69799"/>
                </a:lnTo>
                <a:lnTo>
                  <a:pt x="25145" y="70104"/>
                </a:lnTo>
                <a:close/>
              </a:path>
              <a:path w="927734" h="158750">
                <a:moveTo>
                  <a:pt x="25145" y="82296"/>
                </a:moveTo>
                <a:lnTo>
                  <a:pt x="25145" y="70104"/>
                </a:lnTo>
                <a:lnTo>
                  <a:pt x="24231" y="69799"/>
                </a:lnTo>
                <a:lnTo>
                  <a:pt x="24383" y="70104"/>
                </a:lnTo>
                <a:lnTo>
                  <a:pt x="24383" y="82296"/>
                </a:lnTo>
                <a:lnTo>
                  <a:pt x="25145" y="82296"/>
                </a:lnTo>
                <a:close/>
              </a:path>
              <a:path w="927734" h="158750">
                <a:moveTo>
                  <a:pt x="447293" y="82296"/>
                </a:moveTo>
                <a:lnTo>
                  <a:pt x="447293" y="69342"/>
                </a:lnTo>
                <a:lnTo>
                  <a:pt x="24383" y="69342"/>
                </a:lnTo>
                <a:lnTo>
                  <a:pt x="25145" y="70104"/>
                </a:lnTo>
                <a:lnTo>
                  <a:pt x="25145" y="82296"/>
                </a:lnTo>
                <a:lnTo>
                  <a:pt x="445007" y="82296"/>
                </a:lnTo>
                <a:lnTo>
                  <a:pt x="445007" y="81534"/>
                </a:lnTo>
                <a:lnTo>
                  <a:pt x="447293" y="82296"/>
                </a:lnTo>
                <a:close/>
              </a:path>
              <a:path w="927734" h="158750">
                <a:moveTo>
                  <a:pt x="447293" y="82296"/>
                </a:moveTo>
                <a:lnTo>
                  <a:pt x="445007" y="81534"/>
                </a:lnTo>
                <a:lnTo>
                  <a:pt x="445769" y="82295"/>
                </a:lnTo>
                <a:lnTo>
                  <a:pt x="447293" y="82296"/>
                </a:lnTo>
                <a:close/>
              </a:path>
              <a:path w="927734" h="158750">
                <a:moveTo>
                  <a:pt x="445769" y="82296"/>
                </a:moveTo>
                <a:lnTo>
                  <a:pt x="445007" y="81534"/>
                </a:lnTo>
                <a:lnTo>
                  <a:pt x="445007" y="82296"/>
                </a:lnTo>
                <a:lnTo>
                  <a:pt x="445769" y="82296"/>
                </a:lnTo>
                <a:close/>
              </a:path>
              <a:path w="927734" h="158750">
                <a:moveTo>
                  <a:pt x="447293" y="83820"/>
                </a:moveTo>
                <a:lnTo>
                  <a:pt x="447293" y="82296"/>
                </a:lnTo>
                <a:lnTo>
                  <a:pt x="445769" y="82296"/>
                </a:lnTo>
                <a:lnTo>
                  <a:pt x="447293" y="83820"/>
                </a:lnTo>
                <a:close/>
              </a:path>
              <a:path w="927734" h="158750">
                <a:moveTo>
                  <a:pt x="457199" y="137160"/>
                </a:moveTo>
                <a:lnTo>
                  <a:pt x="457199" y="75438"/>
                </a:lnTo>
                <a:lnTo>
                  <a:pt x="456437" y="75438"/>
                </a:lnTo>
                <a:lnTo>
                  <a:pt x="454913" y="73152"/>
                </a:lnTo>
                <a:lnTo>
                  <a:pt x="454204" y="72442"/>
                </a:lnTo>
                <a:lnTo>
                  <a:pt x="453389" y="72390"/>
                </a:lnTo>
                <a:lnTo>
                  <a:pt x="451865" y="70866"/>
                </a:lnTo>
                <a:lnTo>
                  <a:pt x="451103" y="70866"/>
                </a:lnTo>
                <a:lnTo>
                  <a:pt x="450341" y="70104"/>
                </a:lnTo>
                <a:lnTo>
                  <a:pt x="447293" y="70104"/>
                </a:lnTo>
                <a:lnTo>
                  <a:pt x="447293" y="83820"/>
                </a:lnTo>
                <a:lnTo>
                  <a:pt x="446531" y="83058"/>
                </a:lnTo>
                <a:lnTo>
                  <a:pt x="447293" y="84582"/>
                </a:lnTo>
                <a:lnTo>
                  <a:pt x="451690" y="96278"/>
                </a:lnTo>
                <a:lnTo>
                  <a:pt x="454204" y="110161"/>
                </a:lnTo>
                <a:lnTo>
                  <a:pt x="457199" y="137160"/>
                </a:lnTo>
                <a:close/>
              </a:path>
              <a:path w="927734" h="158750">
                <a:moveTo>
                  <a:pt x="463771" y="91606"/>
                </a:moveTo>
                <a:lnTo>
                  <a:pt x="463598" y="90754"/>
                </a:lnTo>
                <a:lnTo>
                  <a:pt x="458723" y="79248"/>
                </a:lnTo>
                <a:lnTo>
                  <a:pt x="457199" y="76200"/>
                </a:lnTo>
                <a:lnTo>
                  <a:pt x="457199" y="152400"/>
                </a:lnTo>
                <a:lnTo>
                  <a:pt x="458644" y="122155"/>
                </a:lnTo>
                <a:lnTo>
                  <a:pt x="460471" y="106803"/>
                </a:lnTo>
                <a:lnTo>
                  <a:pt x="463710" y="91770"/>
                </a:lnTo>
                <a:lnTo>
                  <a:pt x="463771" y="91606"/>
                </a:lnTo>
                <a:close/>
              </a:path>
              <a:path w="927734" h="158750">
                <a:moveTo>
                  <a:pt x="470153" y="152400"/>
                </a:moveTo>
                <a:lnTo>
                  <a:pt x="468775" y="123569"/>
                </a:lnTo>
                <a:lnTo>
                  <a:pt x="466896" y="106941"/>
                </a:lnTo>
                <a:lnTo>
                  <a:pt x="463771" y="91606"/>
                </a:lnTo>
                <a:lnTo>
                  <a:pt x="463710" y="91770"/>
                </a:lnTo>
                <a:lnTo>
                  <a:pt x="460471" y="106803"/>
                </a:lnTo>
                <a:lnTo>
                  <a:pt x="458644" y="122155"/>
                </a:lnTo>
                <a:lnTo>
                  <a:pt x="457199" y="152400"/>
                </a:lnTo>
                <a:lnTo>
                  <a:pt x="470153" y="152400"/>
                </a:lnTo>
                <a:close/>
              </a:path>
              <a:path w="927734" h="158750">
                <a:moveTo>
                  <a:pt x="470153" y="155448"/>
                </a:moveTo>
                <a:lnTo>
                  <a:pt x="470153" y="152400"/>
                </a:lnTo>
                <a:lnTo>
                  <a:pt x="457199" y="152400"/>
                </a:lnTo>
                <a:lnTo>
                  <a:pt x="457199" y="155448"/>
                </a:lnTo>
                <a:lnTo>
                  <a:pt x="460247" y="158496"/>
                </a:lnTo>
                <a:lnTo>
                  <a:pt x="467105" y="158496"/>
                </a:lnTo>
                <a:lnTo>
                  <a:pt x="470153" y="155448"/>
                </a:lnTo>
                <a:close/>
              </a:path>
              <a:path w="927734" h="158750">
                <a:moveTo>
                  <a:pt x="470153" y="152400"/>
                </a:moveTo>
                <a:lnTo>
                  <a:pt x="470153" y="76200"/>
                </a:lnTo>
                <a:lnTo>
                  <a:pt x="468629" y="78486"/>
                </a:lnTo>
                <a:lnTo>
                  <a:pt x="463771" y="91606"/>
                </a:lnTo>
                <a:lnTo>
                  <a:pt x="466896" y="106941"/>
                </a:lnTo>
                <a:lnTo>
                  <a:pt x="468775" y="123569"/>
                </a:lnTo>
                <a:lnTo>
                  <a:pt x="470153" y="152400"/>
                </a:lnTo>
                <a:close/>
              </a:path>
              <a:path w="927734" h="158750">
                <a:moveTo>
                  <a:pt x="480821" y="83058"/>
                </a:moveTo>
                <a:lnTo>
                  <a:pt x="480059" y="83820"/>
                </a:lnTo>
                <a:lnTo>
                  <a:pt x="480059" y="70104"/>
                </a:lnTo>
                <a:lnTo>
                  <a:pt x="477011" y="70104"/>
                </a:lnTo>
                <a:lnTo>
                  <a:pt x="476249" y="70866"/>
                </a:lnTo>
                <a:lnTo>
                  <a:pt x="475487" y="70866"/>
                </a:lnTo>
                <a:lnTo>
                  <a:pt x="473963" y="72390"/>
                </a:lnTo>
                <a:lnTo>
                  <a:pt x="473201" y="72390"/>
                </a:lnTo>
                <a:lnTo>
                  <a:pt x="472439" y="73152"/>
                </a:lnTo>
                <a:lnTo>
                  <a:pt x="470915" y="75438"/>
                </a:lnTo>
                <a:lnTo>
                  <a:pt x="470153" y="75438"/>
                </a:lnTo>
                <a:lnTo>
                  <a:pt x="470153" y="137160"/>
                </a:lnTo>
                <a:lnTo>
                  <a:pt x="471400" y="124011"/>
                </a:lnTo>
                <a:lnTo>
                  <a:pt x="472925" y="110894"/>
                </a:lnTo>
                <a:lnTo>
                  <a:pt x="475351" y="97956"/>
                </a:lnTo>
                <a:lnTo>
                  <a:pt x="479297" y="85344"/>
                </a:lnTo>
                <a:lnTo>
                  <a:pt x="480821" y="83058"/>
                </a:lnTo>
                <a:close/>
              </a:path>
              <a:path w="927734" h="158750">
                <a:moveTo>
                  <a:pt x="902969" y="69342"/>
                </a:moveTo>
                <a:lnTo>
                  <a:pt x="480059" y="69342"/>
                </a:lnTo>
                <a:lnTo>
                  <a:pt x="480059" y="82296"/>
                </a:lnTo>
                <a:lnTo>
                  <a:pt x="482345" y="81534"/>
                </a:lnTo>
                <a:lnTo>
                  <a:pt x="482345" y="82296"/>
                </a:lnTo>
                <a:lnTo>
                  <a:pt x="902207" y="82296"/>
                </a:lnTo>
                <a:lnTo>
                  <a:pt x="902207" y="70104"/>
                </a:lnTo>
                <a:lnTo>
                  <a:pt x="902969" y="69342"/>
                </a:lnTo>
                <a:close/>
              </a:path>
              <a:path w="927734" h="158750">
                <a:moveTo>
                  <a:pt x="482345" y="81534"/>
                </a:moveTo>
                <a:lnTo>
                  <a:pt x="480059" y="82296"/>
                </a:lnTo>
                <a:lnTo>
                  <a:pt x="481583" y="82296"/>
                </a:lnTo>
                <a:lnTo>
                  <a:pt x="482345" y="81534"/>
                </a:lnTo>
                <a:close/>
              </a:path>
              <a:path w="927734" h="158750">
                <a:moveTo>
                  <a:pt x="481583" y="82296"/>
                </a:moveTo>
                <a:lnTo>
                  <a:pt x="480059" y="82296"/>
                </a:lnTo>
                <a:lnTo>
                  <a:pt x="480059" y="83820"/>
                </a:lnTo>
                <a:lnTo>
                  <a:pt x="481583" y="82296"/>
                </a:lnTo>
                <a:close/>
              </a:path>
              <a:path w="927734" h="158750">
                <a:moveTo>
                  <a:pt x="482345" y="82296"/>
                </a:moveTo>
                <a:lnTo>
                  <a:pt x="482345" y="81534"/>
                </a:lnTo>
                <a:lnTo>
                  <a:pt x="481583" y="82296"/>
                </a:lnTo>
                <a:lnTo>
                  <a:pt x="482345" y="82296"/>
                </a:lnTo>
                <a:close/>
              </a:path>
              <a:path w="927734" h="158750">
                <a:moveTo>
                  <a:pt x="903350" y="69342"/>
                </a:moveTo>
                <a:lnTo>
                  <a:pt x="902969" y="69342"/>
                </a:lnTo>
                <a:lnTo>
                  <a:pt x="902207" y="70104"/>
                </a:lnTo>
                <a:lnTo>
                  <a:pt x="903223" y="69596"/>
                </a:lnTo>
                <a:lnTo>
                  <a:pt x="903350" y="69342"/>
                </a:lnTo>
                <a:close/>
              </a:path>
              <a:path w="927734" h="158750">
                <a:moveTo>
                  <a:pt x="927353" y="12192"/>
                </a:moveTo>
                <a:lnTo>
                  <a:pt x="927353" y="0"/>
                </a:lnTo>
                <a:lnTo>
                  <a:pt x="914399" y="0"/>
                </a:lnTo>
                <a:lnTo>
                  <a:pt x="914399" y="12192"/>
                </a:lnTo>
                <a:lnTo>
                  <a:pt x="913364" y="26003"/>
                </a:lnTo>
                <a:lnTo>
                  <a:pt x="911747" y="40909"/>
                </a:lnTo>
                <a:lnTo>
                  <a:pt x="908979" y="55554"/>
                </a:lnTo>
                <a:lnTo>
                  <a:pt x="904493" y="68580"/>
                </a:lnTo>
                <a:lnTo>
                  <a:pt x="902969" y="70104"/>
                </a:lnTo>
                <a:lnTo>
                  <a:pt x="902969" y="69722"/>
                </a:lnTo>
                <a:lnTo>
                  <a:pt x="902207" y="70104"/>
                </a:lnTo>
                <a:lnTo>
                  <a:pt x="902207" y="82296"/>
                </a:lnTo>
                <a:lnTo>
                  <a:pt x="902969" y="82296"/>
                </a:lnTo>
                <a:lnTo>
                  <a:pt x="902969" y="70104"/>
                </a:lnTo>
                <a:lnTo>
                  <a:pt x="903223" y="69596"/>
                </a:lnTo>
                <a:lnTo>
                  <a:pt x="903223" y="82296"/>
                </a:lnTo>
                <a:lnTo>
                  <a:pt x="905255" y="82296"/>
                </a:lnTo>
                <a:lnTo>
                  <a:pt x="906779" y="81534"/>
                </a:lnTo>
                <a:lnTo>
                  <a:pt x="909065" y="81534"/>
                </a:lnTo>
                <a:lnTo>
                  <a:pt x="910589" y="80010"/>
                </a:lnTo>
                <a:lnTo>
                  <a:pt x="911351" y="80010"/>
                </a:lnTo>
                <a:lnTo>
                  <a:pt x="911351" y="79248"/>
                </a:lnTo>
                <a:lnTo>
                  <a:pt x="912875" y="77724"/>
                </a:lnTo>
                <a:lnTo>
                  <a:pt x="919781" y="63885"/>
                </a:lnTo>
                <a:lnTo>
                  <a:pt x="924029" y="46124"/>
                </a:lnTo>
                <a:lnTo>
                  <a:pt x="926320" y="27780"/>
                </a:lnTo>
                <a:lnTo>
                  <a:pt x="927353" y="12192"/>
                </a:lnTo>
                <a:close/>
              </a:path>
              <a:path w="927734" h="158750">
                <a:moveTo>
                  <a:pt x="903731" y="68580"/>
                </a:moveTo>
                <a:lnTo>
                  <a:pt x="902969" y="69342"/>
                </a:lnTo>
                <a:lnTo>
                  <a:pt x="903350" y="69342"/>
                </a:lnTo>
                <a:lnTo>
                  <a:pt x="903731" y="68580"/>
                </a:lnTo>
                <a:close/>
              </a:path>
              <a:path w="927734" h="158750">
                <a:moveTo>
                  <a:pt x="903731" y="69342"/>
                </a:moveTo>
                <a:lnTo>
                  <a:pt x="903350" y="69342"/>
                </a:lnTo>
                <a:lnTo>
                  <a:pt x="903223" y="69596"/>
                </a:lnTo>
                <a:lnTo>
                  <a:pt x="903731" y="6934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74152" y="5929884"/>
            <a:ext cx="387985" cy="239395"/>
          </a:xfrm>
          <a:custGeom>
            <a:avLst/>
            <a:gdLst/>
            <a:ahLst/>
            <a:cxnLst/>
            <a:rect l="l" t="t" r="r" b="b"/>
            <a:pathLst>
              <a:path w="387984" h="239395">
                <a:moveTo>
                  <a:pt x="387858" y="228599"/>
                </a:moveTo>
                <a:lnTo>
                  <a:pt x="6858" y="0"/>
                </a:lnTo>
                <a:lnTo>
                  <a:pt x="0" y="10667"/>
                </a:lnTo>
                <a:lnTo>
                  <a:pt x="381000" y="239267"/>
                </a:lnTo>
                <a:lnTo>
                  <a:pt x="387858" y="2285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67400" y="6011417"/>
            <a:ext cx="1371599" cy="922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62828" y="6006084"/>
            <a:ext cx="1381506" cy="9281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62828" y="6006084"/>
            <a:ext cx="1381760" cy="933450"/>
          </a:xfrm>
          <a:custGeom>
            <a:avLst/>
            <a:gdLst/>
            <a:ahLst/>
            <a:cxnLst/>
            <a:rect l="l" t="t" r="r" b="b"/>
            <a:pathLst>
              <a:path w="1381759" h="933450">
                <a:moveTo>
                  <a:pt x="1381506" y="931164"/>
                </a:moveTo>
                <a:lnTo>
                  <a:pt x="1381506" y="2286"/>
                </a:lnTo>
                <a:lnTo>
                  <a:pt x="13792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931164"/>
                </a:lnTo>
                <a:lnTo>
                  <a:pt x="2286" y="933450"/>
                </a:lnTo>
                <a:lnTo>
                  <a:pt x="4572" y="933450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1371599" y="9906"/>
                </a:lnTo>
                <a:lnTo>
                  <a:pt x="1371599" y="5333"/>
                </a:lnTo>
                <a:lnTo>
                  <a:pt x="1376172" y="9906"/>
                </a:lnTo>
                <a:lnTo>
                  <a:pt x="1376172" y="933450"/>
                </a:lnTo>
                <a:lnTo>
                  <a:pt x="1379220" y="933450"/>
                </a:lnTo>
                <a:lnTo>
                  <a:pt x="1381506" y="931164"/>
                </a:lnTo>
                <a:close/>
              </a:path>
              <a:path w="1381759" h="933450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381759" h="933450">
                <a:moveTo>
                  <a:pt x="9906" y="92354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923544"/>
                </a:lnTo>
                <a:lnTo>
                  <a:pt x="9906" y="923544"/>
                </a:lnTo>
                <a:close/>
              </a:path>
              <a:path w="1381759" h="933450">
                <a:moveTo>
                  <a:pt x="1376172" y="923544"/>
                </a:moveTo>
                <a:lnTo>
                  <a:pt x="4572" y="923544"/>
                </a:lnTo>
                <a:lnTo>
                  <a:pt x="9906" y="928116"/>
                </a:lnTo>
                <a:lnTo>
                  <a:pt x="9906" y="933450"/>
                </a:lnTo>
                <a:lnTo>
                  <a:pt x="1371599" y="933450"/>
                </a:lnTo>
                <a:lnTo>
                  <a:pt x="1371599" y="928116"/>
                </a:lnTo>
                <a:lnTo>
                  <a:pt x="1376172" y="923544"/>
                </a:lnTo>
                <a:close/>
              </a:path>
              <a:path w="1381759" h="933450">
                <a:moveTo>
                  <a:pt x="9906" y="933450"/>
                </a:moveTo>
                <a:lnTo>
                  <a:pt x="9906" y="928116"/>
                </a:lnTo>
                <a:lnTo>
                  <a:pt x="4572" y="923544"/>
                </a:lnTo>
                <a:lnTo>
                  <a:pt x="4572" y="933450"/>
                </a:lnTo>
                <a:lnTo>
                  <a:pt x="9906" y="933450"/>
                </a:lnTo>
                <a:close/>
              </a:path>
              <a:path w="1381759" h="933450">
                <a:moveTo>
                  <a:pt x="1376172" y="9906"/>
                </a:moveTo>
                <a:lnTo>
                  <a:pt x="1371599" y="5333"/>
                </a:lnTo>
                <a:lnTo>
                  <a:pt x="1371599" y="9906"/>
                </a:lnTo>
                <a:lnTo>
                  <a:pt x="1376172" y="9906"/>
                </a:lnTo>
                <a:close/>
              </a:path>
              <a:path w="1381759" h="933450">
                <a:moveTo>
                  <a:pt x="1376172" y="923544"/>
                </a:moveTo>
                <a:lnTo>
                  <a:pt x="1376172" y="9906"/>
                </a:lnTo>
                <a:lnTo>
                  <a:pt x="1371599" y="9906"/>
                </a:lnTo>
                <a:lnTo>
                  <a:pt x="1371599" y="923544"/>
                </a:lnTo>
                <a:lnTo>
                  <a:pt x="1376172" y="923544"/>
                </a:lnTo>
                <a:close/>
              </a:path>
              <a:path w="1381759" h="933450">
                <a:moveTo>
                  <a:pt x="1376172" y="933450"/>
                </a:moveTo>
                <a:lnTo>
                  <a:pt x="1376172" y="923544"/>
                </a:lnTo>
                <a:lnTo>
                  <a:pt x="1371599" y="928116"/>
                </a:lnTo>
                <a:lnTo>
                  <a:pt x="1371599" y="933450"/>
                </a:lnTo>
                <a:lnTo>
                  <a:pt x="1376172" y="933450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74334" y="6037579"/>
            <a:ext cx="11576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DC</a:t>
            </a:r>
            <a:r>
              <a:rPr dirty="0" sz="18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voltage  supply  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(IN/OUT)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51904" y="5791200"/>
            <a:ext cx="699135" cy="150495"/>
          </a:xfrm>
          <a:custGeom>
            <a:avLst/>
            <a:gdLst/>
            <a:ahLst/>
            <a:cxnLst/>
            <a:rect l="l" t="t" r="r" b="b"/>
            <a:pathLst>
              <a:path w="699134" h="150495">
                <a:moveTo>
                  <a:pt x="12953" y="75438"/>
                </a:moveTo>
                <a:lnTo>
                  <a:pt x="12953" y="0"/>
                </a:lnTo>
                <a:lnTo>
                  <a:pt x="0" y="762"/>
                </a:lnTo>
                <a:lnTo>
                  <a:pt x="0" y="12192"/>
                </a:lnTo>
                <a:lnTo>
                  <a:pt x="971" y="26699"/>
                </a:lnTo>
                <a:lnTo>
                  <a:pt x="9143" y="70866"/>
                </a:lnTo>
                <a:lnTo>
                  <a:pt x="12191" y="74676"/>
                </a:lnTo>
                <a:lnTo>
                  <a:pt x="12191" y="75438"/>
                </a:lnTo>
                <a:lnTo>
                  <a:pt x="12953" y="75438"/>
                </a:lnTo>
                <a:close/>
              </a:path>
              <a:path w="699134" h="150495">
                <a:moveTo>
                  <a:pt x="20954" y="65532"/>
                </a:moveTo>
                <a:lnTo>
                  <a:pt x="13632" y="25484"/>
                </a:lnTo>
                <a:lnTo>
                  <a:pt x="12953" y="12192"/>
                </a:lnTo>
                <a:lnTo>
                  <a:pt x="12953" y="76200"/>
                </a:lnTo>
                <a:lnTo>
                  <a:pt x="14477" y="76962"/>
                </a:lnTo>
                <a:lnTo>
                  <a:pt x="15239" y="77724"/>
                </a:lnTo>
                <a:lnTo>
                  <a:pt x="16763" y="77724"/>
                </a:lnTo>
                <a:lnTo>
                  <a:pt x="17525" y="78486"/>
                </a:lnTo>
                <a:lnTo>
                  <a:pt x="19049" y="78486"/>
                </a:lnTo>
                <a:lnTo>
                  <a:pt x="19049" y="65532"/>
                </a:lnTo>
                <a:lnTo>
                  <a:pt x="20954" y="65532"/>
                </a:lnTo>
                <a:close/>
              </a:path>
              <a:path w="699134" h="150495">
                <a:moveTo>
                  <a:pt x="20573" y="66294"/>
                </a:moveTo>
                <a:lnTo>
                  <a:pt x="19811" y="65532"/>
                </a:lnTo>
                <a:lnTo>
                  <a:pt x="19049" y="65532"/>
                </a:lnTo>
                <a:lnTo>
                  <a:pt x="20573" y="66294"/>
                </a:lnTo>
                <a:close/>
              </a:path>
              <a:path w="699134" h="150495">
                <a:moveTo>
                  <a:pt x="20573" y="78486"/>
                </a:moveTo>
                <a:lnTo>
                  <a:pt x="20573" y="66294"/>
                </a:lnTo>
                <a:lnTo>
                  <a:pt x="19049" y="65532"/>
                </a:lnTo>
                <a:lnTo>
                  <a:pt x="19049" y="78486"/>
                </a:lnTo>
                <a:lnTo>
                  <a:pt x="20573" y="78486"/>
                </a:lnTo>
                <a:close/>
              </a:path>
              <a:path w="699134" h="150495">
                <a:moveTo>
                  <a:pt x="22097" y="67056"/>
                </a:moveTo>
                <a:lnTo>
                  <a:pt x="20573" y="65532"/>
                </a:lnTo>
                <a:lnTo>
                  <a:pt x="19811" y="65532"/>
                </a:lnTo>
                <a:lnTo>
                  <a:pt x="22097" y="67056"/>
                </a:lnTo>
                <a:close/>
              </a:path>
              <a:path w="699134" h="150495">
                <a:moveTo>
                  <a:pt x="22097" y="78486"/>
                </a:moveTo>
                <a:lnTo>
                  <a:pt x="22097" y="67056"/>
                </a:lnTo>
                <a:lnTo>
                  <a:pt x="19811" y="65532"/>
                </a:lnTo>
                <a:lnTo>
                  <a:pt x="20573" y="66294"/>
                </a:lnTo>
                <a:lnTo>
                  <a:pt x="20573" y="78486"/>
                </a:lnTo>
                <a:lnTo>
                  <a:pt x="22097" y="78486"/>
                </a:lnTo>
                <a:close/>
              </a:path>
              <a:path w="699134" h="150495">
                <a:moveTo>
                  <a:pt x="21335" y="66293"/>
                </a:moveTo>
                <a:lnTo>
                  <a:pt x="20954" y="65532"/>
                </a:lnTo>
                <a:lnTo>
                  <a:pt x="20573" y="65532"/>
                </a:lnTo>
                <a:lnTo>
                  <a:pt x="21335" y="66293"/>
                </a:lnTo>
                <a:close/>
              </a:path>
              <a:path w="699134" h="150495">
                <a:moveTo>
                  <a:pt x="349239" y="81625"/>
                </a:moveTo>
                <a:lnTo>
                  <a:pt x="345947" y="72390"/>
                </a:lnTo>
                <a:lnTo>
                  <a:pt x="344423" y="70104"/>
                </a:lnTo>
                <a:lnTo>
                  <a:pt x="344423" y="69342"/>
                </a:lnTo>
                <a:lnTo>
                  <a:pt x="343661" y="69342"/>
                </a:lnTo>
                <a:lnTo>
                  <a:pt x="343661" y="68580"/>
                </a:lnTo>
                <a:lnTo>
                  <a:pt x="342137" y="67818"/>
                </a:lnTo>
                <a:lnTo>
                  <a:pt x="340613" y="66294"/>
                </a:lnTo>
                <a:lnTo>
                  <a:pt x="338327" y="66294"/>
                </a:lnTo>
                <a:lnTo>
                  <a:pt x="337565" y="65532"/>
                </a:lnTo>
                <a:lnTo>
                  <a:pt x="20954" y="65532"/>
                </a:lnTo>
                <a:lnTo>
                  <a:pt x="21335" y="66293"/>
                </a:lnTo>
                <a:lnTo>
                  <a:pt x="22097" y="67056"/>
                </a:lnTo>
                <a:lnTo>
                  <a:pt x="22097" y="78486"/>
                </a:lnTo>
                <a:lnTo>
                  <a:pt x="333755" y="78486"/>
                </a:lnTo>
                <a:lnTo>
                  <a:pt x="333755" y="76962"/>
                </a:lnTo>
                <a:lnTo>
                  <a:pt x="334898" y="78105"/>
                </a:lnTo>
                <a:lnTo>
                  <a:pt x="336041" y="78486"/>
                </a:lnTo>
                <a:lnTo>
                  <a:pt x="336803" y="78486"/>
                </a:lnTo>
                <a:lnTo>
                  <a:pt x="336803" y="84930"/>
                </a:lnTo>
                <a:lnTo>
                  <a:pt x="338172" y="88788"/>
                </a:lnTo>
                <a:lnTo>
                  <a:pt x="340533" y="103336"/>
                </a:lnTo>
                <a:lnTo>
                  <a:pt x="341981" y="118223"/>
                </a:lnTo>
                <a:lnTo>
                  <a:pt x="342899" y="129540"/>
                </a:lnTo>
                <a:lnTo>
                  <a:pt x="342899" y="128778"/>
                </a:lnTo>
                <a:lnTo>
                  <a:pt x="343956" y="115069"/>
                </a:lnTo>
                <a:lnTo>
                  <a:pt x="345514" y="99593"/>
                </a:lnTo>
                <a:lnTo>
                  <a:pt x="348241" y="84422"/>
                </a:lnTo>
                <a:lnTo>
                  <a:pt x="349239" y="81625"/>
                </a:lnTo>
                <a:close/>
              </a:path>
              <a:path w="699134" h="150495">
                <a:moveTo>
                  <a:pt x="334898" y="78105"/>
                </a:moveTo>
                <a:lnTo>
                  <a:pt x="333755" y="76962"/>
                </a:lnTo>
                <a:lnTo>
                  <a:pt x="334213" y="77876"/>
                </a:lnTo>
                <a:lnTo>
                  <a:pt x="334898" y="78105"/>
                </a:lnTo>
                <a:close/>
              </a:path>
              <a:path w="699134" h="150495">
                <a:moveTo>
                  <a:pt x="334213" y="77876"/>
                </a:moveTo>
                <a:lnTo>
                  <a:pt x="333755" y="76962"/>
                </a:lnTo>
                <a:lnTo>
                  <a:pt x="333755" y="77724"/>
                </a:lnTo>
                <a:lnTo>
                  <a:pt x="334213" y="77876"/>
                </a:lnTo>
                <a:close/>
              </a:path>
              <a:path w="699134" h="150495">
                <a:moveTo>
                  <a:pt x="334263" y="77978"/>
                </a:moveTo>
                <a:lnTo>
                  <a:pt x="333755" y="77724"/>
                </a:lnTo>
                <a:lnTo>
                  <a:pt x="334263" y="77978"/>
                </a:lnTo>
                <a:close/>
              </a:path>
              <a:path w="699134" h="150495">
                <a:moveTo>
                  <a:pt x="334517" y="78486"/>
                </a:moveTo>
                <a:lnTo>
                  <a:pt x="334263" y="77978"/>
                </a:lnTo>
                <a:lnTo>
                  <a:pt x="333755" y="77724"/>
                </a:lnTo>
                <a:lnTo>
                  <a:pt x="333755" y="78486"/>
                </a:lnTo>
                <a:lnTo>
                  <a:pt x="334517" y="78486"/>
                </a:lnTo>
                <a:close/>
              </a:path>
              <a:path w="699134" h="150495">
                <a:moveTo>
                  <a:pt x="335279" y="78486"/>
                </a:moveTo>
                <a:lnTo>
                  <a:pt x="334898" y="78105"/>
                </a:lnTo>
                <a:lnTo>
                  <a:pt x="334213" y="77876"/>
                </a:lnTo>
                <a:lnTo>
                  <a:pt x="335279" y="78486"/>
                </a:lnTo>
                <a:close/>
              </a:path>
              <a:path w="699134" h="150495">
                <a:moveTo>
                  <a:pt x="335279" y="78486"/>
                </a:moveTo>
                <a:lnTo>
                  <a:pt x="334263" y="77978"/>
                </a:lnTo>
                <a:lnTo>
                  <a:pt x="334517" y="78486"/>
                </a:lnTo>
                <a:lnTo>
                  <a:pt x="335279" y="78486"/>
                </a:lnTo>
                <a:close/>
              </a:path>
              <a:path w="699134" h="150495">
                <a:moveTo>
                  <a:pt x="336803" y="84930"/>
                </a:moveTo>
                <a:lnTo>
                  <a:pt x="336803" y="78486"/>
                </a:lnTo>
                <a:lnTo>
                  <a:pt x="334517" y="78486"/>
                </a:lnTo>
                <a:lnTo>
                  <a:pt x="336803" y="84930"/>
                </a:lnTo>
                <a:close/>
              </a:path>
              <a:path w="699134" h="150495">
                <a:moveTo>
                  <a:pt x="336041" y="78486"/>
                </a:moveTo>
                <a:lnTo>
                  <a:pt x="334898" y="78105"/>
                </a:lnTo>
                <a:lnTo>
                  <a:pt x="335279" y="78486"/>
                </a:lnTo>
                <a:lnTo>
                  <a:pt x="336041" y="78486"/>
                </a:lnTo>
                <a:close/>
              </a:path>
              <a:path w="699134" h="150495">
                <a:moveTo>
                  <a:pt x="355853" y="144018"/>
                </a:moveTo>
                <a:lnTo>
                  <a:pt x="355091" y="129540"/>
                </a:lnTo>
                <a:lnTo>
                  <a:pt x="354558" y="115411"/>
                </a:lnTo>
                <a:lnTo>
                  <a:pt x="353315" y="100388"/>
                </a:lnTo>
                <a:lnTo>
                  <a:pt x="350675" y="85654"/>
                </a:lnTo>
                <a:lnTo>
                  <a:pt x="349239" y="81625"/>
                </a:lnTo>
                <a:lnTo>
                  <a:pt x="348241" y="84422"/>
                </a:lnTo>
                <a:lnTo>
                  <a:pt x="345514" y="99593"/>
                </a:lnTo>
                <a:lnTo>
                  <a:pt x="343956" y="115069"/>
                </a:lnTo>
                <a:lnTo>
                  <a:pt x="342899" y="128778"/>
                </a:lnTo>
                <a:lnTo>
                  <a:pt x="342899" y="144018"/>
                </a:lnTo>
                <a:lnTo>
                  <a:pt x="355853" y="144018"/>
                </a:lnTo>
                <a:close/>
              </a:path>
              <a:path w="699134" h="150495">
                <a:moveTo>
                  <a:pt x="355853" y="147066"/>
                </a:moveTo>
                <a:lnTo>
                  <a:pt x="355853" y="144018"/>
                </a:lnTo>
                <a:lnTo>
                  <a:pt x="342899" y="144018"/>
                </a:lnTo>
                <a:lnTo>
                  <a:pt x="342899" y="147066"/>
                </a:lnTo>
                <a:lnTo>
                  <a:pt x="345947" y="150114"/>
                </a:lnTo>
                <a:lnTo>
                  <a:pt x="352805" y="150114"/>
                </a:lnTo>
                <a:lnTo>
                  <a:pt x="355853" y="147066"/>
                </a:lnTo>
                <a:close/>
              </a:path>
              <a:path w="699134" h="150495">
                <a:moveTo>
                  <a:pt x="678179" y="65532"/>
                </a:moveTo>
                <a:lnTo>
                  <a:pt x="361187" y="65532"/>
                </a:lnTo>
                <a:lnTo>
                  <a:pt x="360425" y="66294"/>
                </a:lnTo>
                <a:lnTo>
                  <a:pt x="358092" y="66341"/>
                </a:lnTo>
                <a:lnTo>
                  <a:pt x="356615" y="67818"/>
                </a:lnTo>
                <a:lnTo>
                  <a:pt x="355091" y="68580"/>
                </a:lnTo>
                <a:lnTo>
                  <a:pt x="355091" y="69342"/>
                </a:lnTo>
                <a:lnTo>
                  <a:pt x="354329" y="69342"/>
                </a:lnTo>
                <a:lnTo>
                  <a:pt x="354329" y="70104"/>
                </a:lnTo>
                <a:lnTo>
                  <a:pt x="352805" y="71628"/>
                </a:lnTo>
                <a:lnTo>
                  <a:pt x="349239" y="81625"/>
                </a:lnTo>
                <a:lnTo>
                  <a:pt x="350675" y="85654"/>
                </a:lnTo>
                <a:lnTo>
                  <a:pt x="353315" y="100388"/>
                </a:lnTo>
                <a:lnTo>
                  <a:pt x="354558" y="115411"/>
                </a:lnTo>
                <a:lnTo>
                  <a:pt x="355091" y="129540"/>
                </a:lnTo>
                <a:lnTo>
                  <a:pt x="355853" y="144018"/>
                </a:lnTo>
                <a:lnTo>
                  <a:pt x="355853" y="129540"/>
                </a:lnTo>
                <a:lnTo>
                  <a:pt x="356891" y="116866"/>
                </a:lnTo>
                <a:lnTo>
                  <a:pt x="358092" y="104108"/>
                </a:lnTo>
                <a:lnTo>
                  <a:pt x="360079" y="91492"/>
                </a:lnTo>
                <a:lnTo>
                  <a:pt x="361949" y="84745"/>
                </a:lnTo>
                <a:lnTo>
                  <a:pt x="361949" y="78486"/>
                </a:lnTo>
                <a:lnTo>
                  <a:pt x="362711" y="78486"/>
                </a:lnTo>
                <a:lnTo>
                  <a:pt x="363854" y="78105"/>
                </a:lnTo>
                <a:lnTo>
                  <a:pt x="364997" y="76962"/>
                </a:lnTo>
                <a:lnTo>
                  <a:pt x="364997" y="78486"/>
                </a:lnTo>
                <a:lnTo>
                  <a:pt x="676655" y="78486"/>
                </a:lnTo>
                <a:lnTo>
                  <a:pt x="676655" y="67056"/>
                </a:lnTo>
                <a:lnTo>
                  <a:pt x="678179" y="65532"/>
                </a:lnTo>
                <a:close/>
              </a:path>
              <a:path w="699134" h="150495">
                <a:moveTo>
                  <a:pt x="363981" y="78486"/>
                </a:moveTo>
                <a:lnTo>
                  <a:pt x="361949" y="78486"/>
                </a:lnTo>
                <a:lnTo>
                  <a:pt x="361949" y="84745"/>
                </a:lnTo>
                <a:lnTo>
                  <a:pt x="363473" y="79248"/>
                </a:lnTo>
                <a:lnTo>
                  <a:pt x="363981" y="78486"/>
                </a:lnTo>
                <a:close/>
              </a:path>
              <a:path w="699134" h="150495">
                <a:moveTo>
                  <a:pt x="363854" y="78105"/>
                </a:moveTo>
                <a:lnTo>
                  <a:pt x="362711" y="78486"/>
                </a:lnTo>
                <a:lnTo>
                  <a:pt x="363473" y="78486"/>
                </a:lnTo>
                <a:lnTo>
                  <a:pt x="363854" y="78105"/>
                </a:lnTo>
                <a:close/>
              </a:path>
              <a:path w="699134" h="150495">
                <a:moveTo>
                  <a:pt x="364344" y="77941"/>
                </a:moveTo>
                <a:lnTo>
                  <a:pt x="363854" y="78105"/>
                </a:lnTo>
                <a:lnTo>
                  <a:pt x="363473" y="78486"/>
                </a:lnTo>
                <a:lnTo>
                  <a:pt x="364235" y="78105"/>
                </a:lnTo>
                <a:lnTo>
                  <a:pt x="364344" y="77941"/>
                </a:lnTo>
                <a:close/>
              </a:path>
              <a:path w="699134" h="150495">
                <a:moveTo>
                  <a:pt x="364235" y="78105"/>
                </a:moveTo>
                <a:lnTo>
                  <a:pt x="363473" y="78486"/>
                </a:lnTo>
                <a:lnTo>
                  <a:pt x="363981" y="78486"/>
                </a:lnTo>
                <a:lnTo>
                  <a:pt x="364235" y="78105"/>
                </a:lnTo>
                <a:close/>
              </a:path>
              <a:path w="699134" h="150495">
                <a:moveTo>
                  <a:pt x="364997" y="76962"/>
                </a:moveTo>
                <a:lnTo>
                  <a:pt x="363854" y="78105"/>
                </a:lnTo>
                <a:lnTo>
                  <a:pt x="364344" y="77941"/>
                </a:lnTo>
                <a:lnTo>
                  <a:pt x="364997" y="76962"/>
                </a:lnTo>
                <a:close/>
              </a:path>
              <a:path w="699134" h="150495">
                <a:moveTo>
                  <a:pt x="364997" y="78486"/>
                </a:moveTo>
                <a:lnTo>
                  <a:pt x="364997" y="77724"/>
                </a:lnTo>
                <a:lnTo>
                  <a:pt x="364235" y="78105"/>
                </a:lnTo>
                <a:lnTo>
                  <a:pt x="363981" y="78486"/>
                </a:lnTo>
                <a:lnTo>
                  <a:pt x="364997" y="78486"/>
                </a:lnTo>
                <a:close/>
              </a:path>
              <a:path w="699134" h="150495">
                <a:moveTo>
                  <a:pt x="364997" y="77724"/>
                </a:moveTo>
                <a:lnTo>
                  <a:pt x="364344" y="77941"/>
                </a:lnTo>
                <a:lnTo>
                  <a:pt x="364235" y="78105"/>
                </a:lnTo>
                <a:lnTo>
                  <a:pt x="364997" y="77724"/>
                </a:lnTo>
                <a:close/>
              </a:path>
              <a:path w="699134" h="150495">
                <a:moveTo>
                  <a:pt x="364997" y="77724"/>
                </a:moveTo>
                <a:lnTo>
                  <a:pt x="364997" y="76962"/>
                </a:lnTo>
                <a:lnTo>
                  <a:pt x="364344" y="77941"/>
                </a:lnTo>
                <a:lnTo>
                  <a:pt x="364997" y="77724"/>
                </a:lnTo>
                <a:close/>
              </a:path>
              <a:path w="699134" h="150495">
                <a:moveTo>
                  <a:pt x="678941" y="65532"/>
                </a:moveTo>
                <a:lnTo>
                  <a:pt x="678179" y="65532"/>
                </a:lnTo>
                <a:lnTo>
                  <a:pt x="676655" y="67056"/>
                </a:lnTo>
                <a:lnTo>
                  <a:pt x="678941" y="65532"/>
                </a:lnTo>
                <a:close/>
              </a:path>
              <a:path w="699134" h="150495">
                <a:moveTo>
                  <a:pt x="678941" y="65532"/>
                </a:moveTo>
                <a:lnTo>
                  <a:pt x="676655" y="67056"/>
                </a:lnTo>
                <a:lnTo>
                  <a:pt x="676655" y="78486"/>
                </a:lnTo>
                <a:lnTo>
                  <a:pt x="678179" y="78486"/>
                </a:lnTo>
                <a:lnTo>
                  <a:pt x="678179" y="66294"/>
                </a:lnTo>
                <a:lnTo>
                  <a:pt x="678941" y="65532"/>
                </a:lnTo>
                <a:close/>
              </a:path>
              <a:path w="699134" h="150495">
                <a:moveTo>
                  <a:pt x="685799" y="76200"/>
                </a:moveTo>
                <a:lnTo>
                  <a:pt x="685799" y="12192"/>
                </a:lnTo>
                <a:lnTo>
                  <a:pt x="685123" y="25673"/>
                </a:lnTo>
                <a:lnTo>
                  <a:pt x="683799" y="39138"/>
                </a:lnTo>
                <a:lnTo>
                  <a:pt x="681570" y="52464"/>
                </a:lnTo>
                <a:lnTo>
                  <a:pt x="678179" y="65532"/>
                </a:lnTo>
                <a:lnTo>
                  <a:pt x="679703" y="65532"/>
                </a:lnTo>
                <a:lnTo>
                  <a:pt x="679703" y="78486"/>
                </a:lnTo>
                <a:lnTo>
                  <a:pt x="681227" y="78486"/>
                </a:lnTo>
                <a:lnTo>
                  <a:pt x="681989" y="77724"/>
                </a:lnTo>
                <a:lnTo>
                  <a:pt x="683513" y="77724"/>
                </a:lnTo>
                <a:lnTo>
                  <a:pt x="684275" y="76962"/>
                </a:lnTo>
                <a:lnTo>
                  <a:pt x="685799" y="76200"/>
                </a:lnTo>
                <a:close/>
              </a:path>
              <a:path w="699134" h="150495">
                <a:moveTo>
                  <a:pt x="679703" y="65532"/>
                </a:moveTo>
                <a:lnTo>
                  <a:pt x="678941" y="65532"/>
                </a:lnTo>
                <a:lnTo>
                  <a:pt x="678179" y="66294"/>
                </a:lnTo>
                <a:lnTo>
                  <a:pt x="679703" y="65532"/>
                </a:lnTo>
                <a:close/>
              </a:path>
              <a:path w="699134" h="150495">
                <a:moveTo>
                  <a:pt x="679703" y="78486"/>
                </a:moveTo>
                <a:lnTo>
                  <a:pt x="679703" y="65532"/>
                </a:lnTo>
                <a:lnTo>
                  <a:pt x="678179" y="66294"/>
                </a:lnTo>
                <a:lnTo>
                  <a:pt x="678179" y="78486"/>
                </a:lnTo>
                <a:lnTo>
                  <a:pt x="679703" y="78486"/>
                </a:lnTo>
                <a:close/>
              </a:path>
              <a:path w="699134" h="150495">
                <a:moveTo>
                  <a:pt x="698753" y="12192"/>
                </a:moveTo>
                <a:lnTo>
                  <a:pt x="698753" y="762"/>
                </a:lnTo>
                <a:lnTo>
                  <a:pt x="685799" y="0"/>
                </a:lnTo>
                <a:lnTo>
                  <a:pt x="685799" y="75438"/>
                </a:lnTo>
                <a:lnTo>
                  <a:pt x="686561" y="75438"/>
                </a:lnTo>
                <a:lnTo>
                  <a:pt x="686561" y="74676"/>
                </a:lnTo>
                <a:lnTo>
                  <a:pt x="688847" y="72390"/>
                </a:lnTo>
                <a:lnTo>
                  <a:pt x="694110" y="56590"/>
                </a:lnTo>
                <a:lnTo>
                  <a:pt x="696525" y="41652"/>
                </a:lnTo>
                <a:lnTo>
                  <a:pt x="697768" y="26462"/>
                </a:lnTo>
                <a:lnTo>
                  <a:pt x="698753" y="1219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80276" y="5929121"/>
            <a:ext cx="307975" cy="88900"/>
          </a:xfrm>
          <a:custGeom>
            <a:avLst/>
            <a:gdLst/>
            <a:ahLst/>
            <a:cxnLst/>
            <a:rect l="l" t="t" r="r" b="b"/>
            <a:pathLst>
              <a:path w="307975" h="88900">
                <a:moveTo>
                  <a:pt x="307848" y="12192"/>
                </a:moveTo>
                <a:lnTo>
                  <a:pt x="304800" y="0"/>
                </a:lnTo>
                <a:lnTo>
                  <a:pt x="0" y="76200"/>
                </a:lnTo>
                <a:lnTo>
                  <a:pt x="3047" y="88392"/>
                </a:lnTo>
                <a:lnTo>
                  <a:pt x="307848" y="1219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33600" y="3420617"/>
            <a:ext cx="1981199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29027" y="3415284"/>
            <a:ext cx="1991106" cy="3741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29027" y="3415284"/>
            <a:ext cx="1991360" cy="379730"/>
          </a:xfrm>
          <a:custGeom>
            <a:avLst/>
            <a:gdLst/>
            <a:ahLst/>
            <a:cxnLst/>
            <a:rect l="l" t="t" r="r" b="b"/>
            <a:pathLst>
              <a:path w="1991360" h="379729">
                <a:moveTo>
                  <a:pt x="1991106" y="377190"/>
                </a:moveTo>
                <a:lnTo>
                  <a:pt x="1991106" y="2286"/>
                </a:lnTo>
                <a:lnTo>
                  <a:pt x="1988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77190"/>
                </a:lnTo>
                <a:lnTo>
                  <a:pt x="2286" y="379476"/>
                </a:lnTo>
                <a:lnTo>
                  <a:pt x="4572" y="379476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1981200" y="9906"/>
                </a:lnTo>
                <a:lnTo>
                  <a:pt x="1981200" y="5334"/>
                </a:lnTo>
                <a:lnTo>
                  <a:pt x="1985772" y="9906"/>
                </a:lnTo>
                <a:lnTo>
                  <a:pt x="1985772" y="379476"/>
                </a:lnTo>
                <a:lnTo>
                  <a:pt x="1988820" y="379476"/>
                </a:lnTo>
                <a:lnTo>
                  <a:pt x="1991106" y="377190"/>
                </a:lnTo>
                <a:close/>
              </a:path>
              <a:path w="1991360" h="379729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991360" h="379729">
                <a:moveTo>
                  <a:pt x="9906" y="36957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69570"/>
                </a:lnTo>
                <a:lnTo>
                  <a:pt x="9906" y="369570"/>
                </a:lnTo>
                <a:close/>
              </a:path>
              <a:path w="1991360" h="379729">
                <a:moveTo>
                  <a:pt x="1985772" y="369570"/>
                </a:moveTo>
                <a:lnTo>
                  <a:pt x="4572" y="369570"/>
                </a:lnTo>
                <a:lnTo>
                  <a:pt x="9906" y="374142"/>
                </a:lnTo>
                <a:lnTo>
                  <a:pt x="9906" y="379476"/>
                </a:lnTo>
                <a:lnTo>
                  <a:pt x="1981200" y="379476"/>
                </a:lnTo>
                <a:lnTo>
                  <a:pt x="1981200" y="374142"/>
                </a:lnTo>
                <a:lnTo>
                  <a:pt x="1985772" y="369570"/>
                </a:lnTo>
                <a:close/>
              </a:path>
              <a:path w="1991360" h="379729">
                <a:moveTo>
                  <a:pt x="9906" y="379476"/>
                </a:moveTo>
                <a:lnTo>
                  <a:pt x="9906" y="374142"/>
                </a:lnTo>
                <a:lnTo>
                  <a:pt x="4572" y="369570"/>
                </a:lnTo>
                <a:lnTo>
                  <a:pt x="4572" y="379476"/>
                </a:lnTo>
                <a:lnTo>
                  <a:pt x="9906" y="379476"/>
                </a:lnTo>
                <a:close/>
              </a:path>
              <a:path w="1991360" h="379729">
                <a:moveTo>
                  <a:pt x="1985772" y="9906"/>
                </a:moveTo>
                <a:lnTo>
                  <a:pt x="1981200" y="5334"/>
                </a:lnTo>
                <a:lnTo>
                  <a:pt x="1981200" y="9906"/>
                </a:lnTo>
                <a:lnTo>
                  <a:pt x="1985772" y="9906"/>
                </a:lnTo>
                <a:close/>
              </a:path>
              <a:path w="1991360" h="379729">
                <a:moveTo>
                  <a:pt x="1985772" y="369570"/>
                </a:moveTo>
                <a:lnTo>
                  <a:pt x="1985772" y="9906"/>
                </a:lnTo>
                <a:lnTo>
                  <a:pt x="1981200" y="9906"/>
                </a:lnTo>
                <a:lnTo>
                  <a:pt x="1981200" y="369570"/>
                </a:lnTo>
                <a:lnTo>
                  <a:pt x="1985772" y="369570"/>
                </a:lnTo>
                <a:close/>
              </a:path>
              <a:path w="1991360" h="379729">
                <a:moveTo>
                  <a:pt x="1985772" y="379476"/>
                </a:moveTo>
                <a:lnTo>
                  <a:pt x="1985772" y="369570"/>
                </a:lnTo>
                <a:lnTo>
                  <a:pt x="1981200" y="374142"/>
                </a:lnTo>
                <a:lnTo>
                  <a:pt x="1981200" y="379476"/>
                </a:lnTo>
                <a:lnTo>
                  <a:pt x="1985772" y="379476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291588" y="3446779"/>
            <a:ext cx="1664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USB</a:t>
            </a:r>
            <a:r>
              <a:rPr dirty="0" sz="1800" spc="-8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connection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14800" y="364883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9905">
            <a:solidFill>
              <a:srgbClr val="28A0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14800" y="364883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9905">
            <a:solidFill>
              <a:srgbClr val="28A0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09800" y="5791200"/>
            <a:ext cx="1981200" cy="646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05227" y="5786628"/>
            <a:ext cx="1991106" cy="6515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05227" y="5786628"/>
            <a:ext cx="1991360" cy="656590"/>
          </a:xfrm>
          <a:custGeom>
            <a:avLst/>
            <a:gdLst/>
            <a:ahLst/>
            <a:cxnLst/>
            <a:rect l="l" t="t" r="r" b="b"/>
            <a:pathLst>
              <a:path w="1991360" h="656589">
                <a:moveTo>
                  <a:pt x="1991106" y="653796"/>
                </a:moveTo>
                <a:lnTo>
                  <a:pt x="1991106" y="2286"/>
                </a:lnTo>
                <a:lnTo>
                  <a:pt x="1988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1" y="656082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981200" y="9906"/>
                </a:lnTo>
                <a:lnTo>
                  <a:pt x="1981200" y="4572"/>
                </a:lnTo>
                <a:lnTo>
                  <a:pt x="1985772" y="9906"/>
                </a:lnTo>
                <a:lnTo>
                  <a:pt x="1985772" y="656082"/>
                </a:lnTo>
                <a:lnTo>
                  <a:pt x="1988820" y="656082"/>
                </a:lnTo>
                <a:lnTo>
                  <a:pt x="1991106" y="653796"/>
                </a:lnTo>
                <a:close/>
              </a:path>
              <a:path w="1991360" h="656589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991360" h="656589">
                <a:moveTo>
                  <a:pt x="9906" y="646176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646176"/>
                </a:lnTo>
                <a:lnTo>
                  <a:pt x="9906" y="646176"/>
                </a:lnTo>
                <a:close/>
              </a:path>
              <a:path w="1991360" h="656589">
                <a:moveTo>
                  <a:pt x="1985772" y="646176"/>
                </a:moveTo>
                <a:lnTo>
                  <a:pt x="4572" y="646176"/>
                </a:lnTo>
                <a:lnTo>
                  <a:pt x="9906" y="651510"/>
                </a:lnTo>
                <a:lnTo>
                  <a:pt x="9906" y="656082"/>
                </a:lnTo>
                <a:lnTo>
                  <a:pt x="1981200" y="656082"/>
                </a:lnTo>
                <a:lnTo>
                  <a:pt x="1981200" y="651510"/>
                </a:lnTo>
                <a:lnTo>
                  <a:pt x="1985772" y="646176"/>
                </a:lnTo>
                <a:close/>
              </a:path>
              <a:path w="1991360" h="656589">
                <a:moveTo>
                  <a:pt x="9906" y="656082"/>
                </a:moveTo>
                <a:lnTo>
                  <a:pt x="9906" y="651510"/>
                </a:lnTo>
                <a:lnTo>
                  <a:pt x="4572" y="646176"/>
                </a:lnTo>
                <a:lnTo>
                  <a:pt x="4571" y="656082"/>
                </a:lnTo>
                <a:lnTo>
                  <a:pt x="9906" y="656082"/>
                </a:lnTo>
                <a:close/>
              </a:path>
              <a:path w="1991360" h="656589">
                <a:moveTo>
                  <a:pt x="1985772" y="9906"/>
                </a:moveTo>
                <a:lnTo>
                  <a:pt x="1981200" y="4572"/>
                </a:lnTo>
                <a:lnTo>
                  <a:pt x="1981200" y="9906"/>
                </a:lnTo>
                <a:lnTo>
                  <a:pt x="1985772" y="9906"/>
                </a:lnTo>
                <a:close/>
              </a:path>
              <a:path w="1991360" h="656589">
                <a:moveTo>
                  <a:pt x="1985772" y="646176"/>
                </a:moveTo>
                <a:lnTo>
                  <a:pt x="1985772" y="9906"/>
                </a:lnTo>
                <a:lnTo>
                  <a:pt x="1981200" y="9906"/>
                </a:lnTo>
                <a:lnTo>
                  <a:pt x="1981200" y="646176"/>
                </a:lnTo>
                <a:lnTo>
                  <a:pt x="1985772" y="646176"/>
                </a:lnTo>
                <a:close/>
              </a:path>
              <a:path w="1991360" h="656589">
                <a:moveTo>
                  <a:pt x="1985772" y="656082"/>
                </a:moveTo>
                <a:lnTo>
                  <a:pt x="1985772" y="646176"/>
                </a:lnTo>
                <a:lnTo>
                  <a:pt x="1981200" y="651510"/>
                </a:lnTo>
                <a:lnTo>
                  <a:pt x="1981200" y="656082"/>
                </a:lnTo>
                <a:lnTo>
                  <a:pt x="1985772" y="65608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411983" y="5818123"/>
            <a:ext cx="15760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835" marR="5080" indent="-5727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AC/DC</a:t>
            </a:r>
            <a:r>
              <a:rPr dirty="0" sz="1800" spc="-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adapter  jack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86428" y="5321046"/>
            <a:ext cx="695960" cy="798195"/>
          </a:xfrm>
          <a:custGeom>
            <a:avLst/>
            <a:gdLst/>
            <a:ahLst/>
            <a:cxnLst/>
            <a:rect l="l" t="t" r="r" b="b"/>
            <a:pathLst>
              <a:path w="695960" h="798195">
                <a:moveTo>
                  <a:pt x="695706" y="8381"/>
                </a:moveTo>
                <a:lnTo>
                  <a:pt x="685800" y="0"/>
                </a:lnTo>
                <a:lnTo>
                  <a:pt x="0" y="789432"/>
                </a:lnTo>
                <a:lnTo>
                  <a:pt x="9906" y="797814"/>
                </a:lnTo>
                <a:lnTo>
                  <a:pt x="695706" y="838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88340" y="1855723"/>
            <a:ext cx="26619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Input voltage: 7-12 </a:t>
            </a:r>
            <a:r>
              <a:rPr dirty="0" sz="1800">
                <a:latin typeface="Arial"/>
                <a:cs typeface="Arial"/>
              </a:rPr>
              <a:t>V  (USB, </a:t>
            </a:r>
            <a:r>
              <a:rPr dirty="0" sz="1800" spc="-5">
                <a:latin typeface="Arial"/>
                <a:cs typeface="Arial"/>
              </a:rPr>
              <a:t>DC plug, or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Vin)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8340" y="2459228"/>
            <a:ext cx="3883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Max output current per pin: 40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4708" y="4675116"/>
            <a:ext cx="1445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mega328P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76400" y="3962400"/>
            <a:ext cx="1676399" cy="3695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71827" y="3957828"/>
            <a:ext cx="1686306" cy="3741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71827" y="3957828"/>
            <a:ext cx="1686560" cy="379095"/>
          </a:xfrm>
          <a:custGeom>
            <a:avLst/>
            <a:gdLst/>
            <a:ahLst/>
            <a:cxnLst/>
            <a:rect l="l" t="t" r="r" b="b"/>
            <a:pathLst>
              <a:path w="1686560" h="379095">
                <a:moveTo>
                  <a:pt x="1686306" y="377190"/>
                </a:moveTo>
                <a:lnTo>
                  <a:pt x="1686306" y="2286"/>
                </a:lnTo>
                <a:lnTo>
                  <a:pt x="16840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77190"/>
                </a:lnTo>
                <a:lnTo>
                  <a:pt x="2286" y="378714"/>
                </a:lnTo>
                <a:lnTo>
                  <a:pt x="4572" y="37871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676400" y="9906"/>
                </a:lnTo>
                <a:lnTo>
                  <a:pt x="1676400" y="4572"/>
                </a:lnTo>
                <a:lnTo>
                  <a:pt x="1680972" y="9906"/>
                </a:lnTo>
                <a:lnTo>
                  <a:pt x="1680972" y="378714"/>
                </a:lnTo>
                <a:lnTo>
                  <a:pt x="1684020" y="378714"/>
                </a:lnTo>
                <a:lnTo>
                  <a:pt x="1686306" y="377190"/>
                </a:lnTo>
                <a:close/>
              </a:path>
              <a:path w="1686560" h="379095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686560" h="379095">
                <a:moveTo>
                  <a:pt x="9906" y="36957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69570"/>
                </a:lnTo>
                <a:lnTo>
                  <a:pt x="9906" y="369570"/>
                </a:lnTo>
                <a:close/>
              </a:path>
              <a:path w="1686560" h="379095">
                <a:moveTo>
                  <a:pt x="1680972" y="369570"/>
                </a:moveTo>
                <a:lnTo>
                  <a:pt x="4572" y="369570"/>
                </a:lnTo>
                <a:lnTo>
                  <a:pt x="9906" y="374142"/>
                </a:lnTo>
                <a:lnTo>
                  <a:pt x="9906" y="378714"/>
                </a:lnTo>
                <a:lnTo>
                  <a:pt x="1676400" y="378714"/>
                </a:lnTo>
                <a:lnTo>
                  <a:pt x="1676400" y="374142"/>
                </a:lnTo>
                <a:lnTo>
                  <a:pt x="1680972" y="369570"/>
                </a:lnTo>
                <a:close/>
              </a:path>
              <a:path w="1686560" h="379095">
                <a:moveTo>
                  <a:pt x="9906" y="378714"/>
                </a:moveTo>
                <a:lnTo>
                  <a:pt x="9906" y="374142"/>
                </a:lnTo>
                <a:lnTo>
                  <a:pt x="4572" y="369570"/>
                </a:lnTo>
                <a:lnTo>
                  <a:pt x="4572" y="378714"/>
                </a:lnTo>
                <a:lnTo>
                  <a:pt x="9906" y="378714"/>
                </a:lnTo>
                <a:close/>
              </a:path>
              <a:path w="1686560" h="379095">
                <a:moveTo>
                  <a:pt x="1680972" y="9906"/>
                </a:moveTo>
                <a:lnTo>
                  <a:pt x="1676400" y="4572"/>
                </a:lnTo>
                <a:lnTo>
                  <a:pt x="1676400" y="9906"/>
                </a:lnTo>
                <a:lnTo>
                  <a:pt x="1680972" y="9906"/>
                </a:lnTo>
                <a:close/>
              </a:path>
              <a:path w="1686560" h="379095">
                <a:moveTo>
                  <a:pt x="1680972" y="369570"/>
                </a:moveTo>
                <a:lnTo>
                  <a:pt x="1680972" y="9906"/>
                </a:lnTo>
                <a:lnTo>
                  <a:pt x="1676400" y="9906"/>
                </a:lnTo>
                <a:lnTo>
                  <a:pt x="1676400" y="369570"/>
                </a:lnTo>
                <a:lnTo>
                  <a:pt x="1680972" y="369570"/>
                </a:lnTo>
                <a:close/>
              </a:path>
              <a:path w="1686560" h="379095">
                <a:moveTo>
                  <a:pt x="1680972" y="378714"/>
                </a:moveTo>
                <a:lnTo>
                  <a:pt x="1680972" y="369570"/>
                </a:lnTo>
                <a:lnTo>
                  <a:pt x="1676400" y="374142"/>
                </a:lnTo>
                <a:lnTo>
                  <a:pt x="1676400" y="378714"/>
                </a:lnTo>
                <a:lnTo>
                  <a:pt x="1680972" y="37871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15338" y="3989323"/>
            <a:ext cx="1397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16 MHz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clock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52800" y="4131183"/>
            <a:ext cx="2439670" cy="0"/>
          </a:xfrm>
          <a:custGeom>
            <a:avLst/>
            <a:gdLst/>
            <a:ahLst/>
            <a:cxnLst/>
            <a:rect l="l" t="t" r="r" b="b"/>
            <a:pathLst>
              <a:path w="2439670" h="0">
                <a:moveTo>
                  <a:pt x="0" y="0"/>
                </a:moveTo>
                <a:lnTo>
                  <a:pt x="2439162" y="0"/>
                </a:lnTo>
              </a:path>
            </a:pathLst>
          </a:custGeom>
          <a:ln w="449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71600" y="4724400"/>
            <a:ext cx="1981199" cy="3695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67027" y="4719828"/>
            <a:ext cx="1991105" cy="3741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67027" y="4719828"/>
            <a:ext cx="1991360" cy="379095"/>
          </a:xfrm>
          <a:custGeom>
            <a:avLst/>
            <a:gdLst/>
            <a:ahLst/>
            <a:cxnLst/>
            <a:rect l="l" t="t" r="r" b="b"/>
            <a:pathLst>
              <a:path w="1991360" h="379095">
                <a:moveTo>
                  <a:pt x="1991106" y="377190"/>
                </a:moveTo>
                <a:lnTo>
                  <a:pt x="1991106" y="2286"/>
                </a:lnTo>
                <a:lnTo>
                  <a:pt x="1988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77190"/>
                </a:lnTo>
                <a:lnTo>
                  <a:pt x="2286" y="378714"/>
                </a:lnTo>
                <a:lnTo>
                  <a:pt x="4572" y="37871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981200" y="9906"/>
                </a:lnTo>
                <a:lnTo>
                  <a:pt x="1981200" y="4572"/>
                </a:lnTo>
                <a:lnTo>
                  <a:pt x="1985772" y="9906"/>
                </a:lnTo>
                <a:lnTo>
                  <a:pt x="1985772" y="378714"/>
                </a:lnTo>
                <a:lnTo>
                  <a:pt x="1988820" y="378714"/>
                </a:lnTo>
                <a:lnTo>
                  <a:pt x="1991106" y="377190"/>
                </a:lnTo>
                <a:close/>
              </a:path>
              <a:path w="1991360" h="379095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991360" h="379095">
                <a:moveTo>
                  <a:pt x="9906" y="36957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69570"/>
                </a:lnTo>
                <a:lnTo>
                  <a:pt x="9906" y="369570"/>
                </a:lnTo>
                <a:close/>
              </a:path>
              <a:path w="1991360" h="379095">
                <a:moveTo>
                  <a:pt x="1985772" y="369570"/>
                </a:moveTo>
                <a:lnTo>
                  <a:pt x="4572" y="369570"/>
                </a:lnTo>
                <a:lnTo>
                  <a:pt x="9906" y="374142"/>
                </a:lnTo>
                <a:lnTo>
                  <a:pt x="9906" y="378714"/>
                </a:lnTo>
                <a:lnTo>
                  <a:pt x="1981200" y="378714"/>
                </a:lnTo>
                <a:lnTo>
                  <a:pt x="1981200" y="374142"/>
                </a:lnTo>
                <a:lnTo>
                  <a:pt x="1985772" y="369570"/>
                </a:lnTo>
                <a:close/>
              </a:path>
              <a:path w="1991360" h="379095">
                <a:moveTo>
                  <a:pt x="9906" y="378714"/>
                </a:moveTo>
                <a:lnTo>
                  <a:pt x="9906" y="374142"/>
                </a:lnTo>
                <a:lnTo>
                  <a:pt x="4572" y="369570"/>
                </a:lnTo>
                <a:lnTo>
                  <a:pt x="4572" y="378714"/>
                </a:lnTo>
                <a:lnTo>
                  <a:pt x="9906" y="378714"/>
                </a:lnTo>
                <a:close/>
              </a:path>
              <a:path w="1991360" h="379095">
                <a:moveTo>
                  <a:pt x="1985772" y="9906"/>
                </a:moveTo>
                <a:lnTo>
                  <a:pt x="1981200" y="4572"/>
                </a:lnTo>
                <a:lnTo>
                  <a:pt x="1981200" y="9906"/>
                </a:lnTo>
                <a:lnTo>
                  <a:pt x="1985772" y="9906"/>
                </a:lnTo>
                <a:close/>
              </a:path>
              <a:path w="1991360" h="379095">
                <a:moveTo>
                  <a:pt x="1985772" y="369570"/>
                </a:moveTo>
                <a:lnTo>
                  <a:pt x="1985772" y="9906"/>
                </a:lnTo>
                <a:lnTo>
                  <a:pt x="1981200" y="9906"/>
                </a:lnTo>
                <a:lnTo>
                  <a:pt x="1981200" y="369570"/>
                </a:lnTo>
                <a:lnTo>
                  <a:pt x="1985772" y="369570"/>
                </a:lnTo>
                <a:close/>
              </a:path>
              <a:path w="1991360" h="379095">
                <a:moveTo>
                  <a:pt x="1985772" y="378714"/>
                </a:moveTo>
                <a:lnTo>
                  <a:pt x="1985772" y="369570"/>
                </a:lnTo>
                <a:lnTo>
                  <a:pt x="1981200" y="374142"/>
                </a:lnTo>
                <a:lnTo>
                  <a:pt x="1981200" y="378714"/>
                </a:lnTo>
                <a:lnTo>
                  <a:pt x="1985772" y="37871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485391" y="4751323"/>
            <a:ext cx="1753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FF"/>
                </a:solidFill>
                <a:latin typeface="Arial"/>
                <a:cs typeface="Arial"/>
              </a:rPr>
              <a:t>Voltage</a:t>
            </a:r>
            <a:r>
              <a:rPr dirty="0" sz="1800" spc="-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regulator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52800" y="4794503"/>
            <a:ext cx="1830070" cy="121285"/>
          </a:xfrm>
          <a:custGeom>
            <a:avLst/>
            <a:gdLst/>
            <a:ahLst/>
            <a:cxnLst/>
            <a:rect l="l" t="t" r="r" b="b"/>
            <a:pathLst>
              <a:path w="1830070" h="121285">
                <a:moveTo>
                  <a:pt x="1829562" y="12953"/>
                </a:moveTo>
                <a:lnTo>
                  <a:pt x="1828800" y="0"/>
                </a:lnTo>
                <a:lnTo>
                  <a:pt x="0" y="108204"/>
                </a:lnTo>
                <a:lnTo>
                  <a:pt x="762" y="121158"/>
                </a:lnTo>
                <a:lnTo>
                  <a:pt x="1829562" y="1295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43400" y="1905000"/>
            <a:ext cx="685800" cy="3512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38828" y="1900427"/>
            <a:ext cx="695705" cy="3558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38828" y="1900427"/>
            <a:ext cx="695960" cy="360680"/>
          </a:xfrm>
          <a:custGeom>
            <a:avLst/>
            <a:gdLst/>
            <a:ahLst/>
            <a:cxnLst/>
            <a:rect l="l" t="t" r="r" b="b"/>
            <a:pathLst>
              <a:path w="695960" h="360680">
                <a:moveTo>
                  <a:pt x="695706" y="358140"/>
                </a:moveTo>
                <a:lnTo>
                  <a:pt x="695706" y="2286"/>
                </a:lnTo>
                <a:lnTo>
                  <a:pt x="6934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58140"/>
                </a:lnTo>
                <a:lnTo>
                  <a:pt x="2286" y="360426"/>
                </a:lnTo>
                <a:lnTo>
                  <a:pt x="4572" y="360426"/>
                </a:lnTo>
                <a:lnTo>
                  <a:pt x="4572" y="9906"/>
                </a:lnTo>
                <a:lnTo>
                  <a:pt x="9906" y="4572"/>
                </a:lnTo>
                <a:lnTo>
                  <a:pt x="9905" y="9906"/>
                </a:lnTo>
                <a:lnTo>
                  <a:pt x="685799" y="9906"/>
                </a:lnTo>
                <a:lnTo>
                  <a:pt x="685799" y="4572"/>
                </a:lnTo>
                <a:lnTo>
                  <a:pt x="690372" y="9906"/>
                </a:lnTo>
                <a:lnTo>
                  <a:pt x="690372" y="360426"/>
                </a:lnTo>
                <a:lnTo>
                  <a:pt x="693420" y="360426"/>
                </a:lnTo>
                <a:lnTo>
                  <a:pt x="695706" y="358140"/>
                </a:lnTo>
                <a:close/>
              </a:path>
              <a:path w="695960" h="360680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695960" h="360680">
                <a:moveTo>
                  <a:pt x="9906" y="351282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51282"/>
                </a:lnTo>
                <a:lnTo>
                  <a:pt x="9906" y="351282"/>
                </a:lnTo>
                <a:close/>
              </a:path>
              <a:path w="695960" h="360680">
                <a:moveTo>
                  <a:pt x="690372" y="351282"/>
                </a:moveTo>
                <a:lnTo>
                  <a:pt x="4572" y="351282"/>
                </a:lnTo>
                <a:lnTo>
                  <a:pt x="9906" y="355854"/>
                </a:lnTo>
                <a:lnTo>
                  <a:pt x="9906" y="360426"/>
                </a:lnTo>
                <a:lnTo>
                  <a:pt x="685799" y="360426"/>
                </a:lnTo>
                <a:lnTo>
                  <a:pt x="685799" y="355854"/>
                </a:lnTo>
                <a:lnTo>
                  <a:pt x="690372" y="351282"/>
                </a:lnTo>
                <a:close/>
              </a:path>
              <a:path w="695960" h="360680">
                <a:moveTo>
                  <a:pt x="9906" y="360426"/>
                </a:moveTo>
                <a:lnTo>
                  <a:pt x="9906" y="355854"/>
                </a:lnTo>
                <a:lnTo>
                  <a:pt x="4572" y="351282"/>
                </a:lnTo>
                <a:lnTo>
                  <a:pt x="4572" y="360426"/>
                </a:lnTo>
                <a:lnTo>
                  <a:pt x="9906" y="360426"/>
                </a:lnTo>
                <a:close/>
              </a:path>
              <a:path w="695960" h="360680">
                <a:moveTo>
                  <a:pt x="690372" y="9906"/>
                </a:moveTo>
                <a:lnTo>
                  <a:pt x="685799" y="4572"/>
                </a:lnTo>
                <a:lnTo>
                  <a:pt x="685799" y="9906"/>
                </a:lnTo>
                <a:lnTo>
                  <a:pt x="690372" y="9906"/>
                </a:lnTo>
                <a:close/>
              </a:path>
              <a:path w="695960" h="360680">
                <a:moveTo>
                  <a:pt x="690372" y="351282"/>
                </a:moveTo>
                <a:lnTo>
                  <a:pt x="690372" y="9906"/>
                </a:lnTo>
                <a:lnTo>
                  <a:pt x="685799" y="9906"/>
                </a:lnTo>
                <a:lnTo>
                  <a:pt x="685799" y="351282"/>
                </a:lnTo>
                <a:lnTo>
                  <a:pt x="690372" y="351282"/>
                </a:lnTo>
                <a:close/>
              </a:path>
              <a:path w="695960" h="360680">
                <a:moveTo>
                  <a:pt x="690372" y="360426"/>
                </a:moveTo>
                <a:lnTo>
                  <a:pt x="690372" y="351282"/>
                </a:lnTo>
                <a:lnTo>
                  <a:pt x="685799" y="355854"/>
                </a:lnTo>
                <a:lnTo>
                  <a:pt x="685799" y="360426"/>
                </a:lnTo>
                <a:lnTo>
                  <a:pt x="690372" y="360426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451096" y="1931923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83252" y="2250948"/>
            <a:ext cx="1797685" cy="1183640"/>
          </a:xfrm>
          <a:custGeom>
            <a:avLst/>
            <a:gdLst/>
            <a:ahLst/>
            <a:cxnLst/>
            <a:rect l="l" t="t" r="r" b="b"/>
            <a:pathLst>
              <a:path w="1797685" h="1183639">
                <a:moveTo>
                  <a:pt x="1797558" y="1172718"/>
                </a:moveTo>
                <a:lnTo>
                  <a:pt x="6857" y="0"/>
                </a:lnTo>
                <a:lnTo>
                  <a:pt x="0" y="10668"/>
                </a:lnTo>
                <a:lnTo>
                  <a:pt x="1790700" y="1183386"/>
                </a:lnTo>
                <a:lnTo>
                  <a:pt x="1797558" y="117271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610600" y="3352800"/>
            <a:ext cx="990600" cy="646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606028" y="3348228"/>
            <a:ext cx="995172" cy="6560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606028" y="3348228"/>
            <a:ext cx="995680" cy="656590"/>
          </a:xfrm>
          <a:custGeom>
            <a:avLst/>
            <a:gdLst/>
            <a:ahLst/>
            <a:cxnLst/>
            <a:rect l="l" t="t" r="r" b="b"/>
            <a:pathLst>
              <a:path w="995679" h="656589">
                <a:moveTo>
                  <a:pt x="995171" y="9905"/>
                </a:moveTo>
                <a:lnTo>
                  <a:pt x="995171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1" y="656082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990600" y="9906"/>
                </a:lnTo>
                <a:lnTo>
                  <a:pt x="990600" y="4572"/>
                </a:lnTo>
                <a:lnTo>
                  <a:pt x="995171" y="9905"/>
                </a:lnTo>
                <a:close/>
              </a:path>
              <a:path w="995679" h="656589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995679" h="656589">
                <a:moveTo>
                  <a:pt x="9906" y="646176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646176"/>
                </a:lnTo>
                <a:lnTo>
                  <a:pt x="9906" y="646176"/>
                </a:lnTo>
                <a:close/>
              </a:path>
              <a:path w="995679" h="656589">
                <a:moveTo>
                  <a:pt x="995171" y="646176"/>
                </a:moveTo>
                <a:lnTo>
                  <a:pt x="4572" y="646176"/>
                </a:lnTo>
                <a:lnTo>
                  <a:pt x="9906" y="651510"/>
                </a:lnTo>
                <a:lnTo>
                  <a:pt x="9906" y="656082"/>
                </a:lnTo>
                <a:lnTo>
                  <a:pt x="990600" y="656082"/>
                </a:lnTo>
                <a:lnTo>
                  <a:pt x="990600" y="651510"/>
                </a:lnTo>
                <a:lnTo>
                  <a:pt x="995171" y="646176"/>
                </a:lnTo>
                <a:close/>
              </a:path>
              <a:path w="995679" h="656589">
                <a:moveTo>
                  <a:pt x="9906" y="656082"/>
                </a:moveTo>
                <a:lnTo>
                  <a:pt x="9906" y="651510"/>
                </a:lnTo>
                <a:lnTo>
                  <a:pt x="4572" y="646176"/>
                </a:lnTo>
                <a:lnTo>
                  <a:pt x="4571" y="656082"/>
                </a:lnTo>
                <a:lnTo>
                  <a:pt x="9906" y="656082"/>
                </a:lnTo>
                <a:close/>
              </a:path>
              <a:path w="995679" h="656589">
                <a:moveTo>
                  <a:pt x="995171" y="9906"/>
                </a:moveTo>
                <a:lnTo>
                  <a:pt x="990600" y="4572"/>
                </a:lnTo>
                <a:lnTo>
                  <a:pt x="990600" y="9906"/>
                </a:lnTo>
                <a:lnTo>
                  <a:pt x="995171" y="9906"/>
                </a:lnTo>
                <a:close/>
              </a:path>
              <a:path w="995679" h="656589">
                <a:moveTo>
                  <a:pt x="995171" y="646176"/>
                </a:moveTo>
                <a:lnTo>
                  <a:pt x="995171" y="9906"/>
                </a:lnTo>
                <a:lnTo>
                  <a:pt x="990600" y="9906"/>
                </a:lnTo>
                <a:lnTo>
                  <a:pt x="990600" y="646176"/>
                </a:lnTo>
                <a:lnTo>
                  <a:pt x="995171" y="646176"/>
                </a:lnTo>
                <a:close/>
              </a:path>
              <a:path w="995679" h="656589">
                <a:moveTo>
                  <a:pt x="995171" y="656082"/>
                </a:moveTo>
                <a:lnTo>
                  <a:pt x="995171" y="646176"/>
                </a:lnTo>
                <a:lnTo>
                  <a:pt x="990600" y="651510"/>
                </a:lnTo>
                <a:lnTo>
                  <a:pt x="990600" y="656082"/>
                </a:lnTo>
                <a:lnTo>
                  <a:pt x="995171" y="65608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8762492" y="3379723"/>
            <a:ext cx="686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Reset  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Button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997190" y="3672078"/>
            <a:ext cx="618490" cy="600075"/>
          </a:xfrm>
          <a:custGeom>
            <a:avLst/>
            <a:gdLst/>
            <a:ahLst/>
            <a:cxnLst/>
            <a:rect l="l" t="t" r="r" b="b"/>
            <a:pathLst>
              <a:path w="618490" h="600075">
                <a:moveTo>
                  <a:pt x="617981" y="9143"/>
                </a:moveTo>
                <a:lnTo>
                  <a:pt x="609599" y="0"/>
                </a:lnTo>
                <a:lnTo>
                  <a:pt x="0" y="590549"/>
                </a:lnTo>
                <a:lnTo>
                  <a:pt x="8381" y="599693"/>
                </a:lnTo>
                <a:lnTo>
                  <a:pt x="617981" y="914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34400" y="2286000"/>
            <a:ext cx="1066800" cy="646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29828" y="2281427"/>
            <a:ext cx="1071372" cy="6560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529828" y="2281427"/>
            <a:ext cx="1071880" cy="656590"/>
          </a:xfrm>
          <a:custGeom>
            <a:avLst/>
            <a:gdLst/>
            <a:ahLst/>
            <a:cxnLst/>
            <a:rect l="l" t="t" r="r" b="b"/>
            <a:pathLst>
              <a:path w="1071879" h="656589">
                <a:moveTo>
                  <a:pt x="1071371" y="9905"/>
                </a:moveTo>
                <a:lnTo>
                  <a:pt x="1071371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2" y="656082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066800" y="9906"/>
                </a:lnTo>
                <a:lnTo>
                  <a:pt x="1066800" y="4572"/>
                </a:lnTo>
                <a:lnTo>
                  <a:pt x="1071371" y="9905"/>
                </a:lnTo>
                <a:close/>
              </a:path>
              <a:path w="1071879" h="656589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071879" h="656589">
                <a:moveTo>
                  <a:pt x="9906" y="646176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646176"/>
                </a:lnTo>
                <a:lnTo>
                  <a:pt x="9906" y="646176"/>
                </a:lnTo>
                <a:close/>
              </a:path>
              <a:path w="1071879" h="656589">
                <a:moveTo>
                  <a:pt x="1071371" y="646176"/>
                </a:moveTo>
                <a:lnTo>
                  <a:pt x="4572" y="646176"/>
                </a:lnTo>
                <a:lnTo>
                  <a:pt x="9906" y="651510"/>
                </a:lnTo>
                <a:lnTo>
                  <a:pt x="9906" y="656082"/>
                </a:lnTo>
                <a:lnTo>
                  <a:pt x="1066800" y="656082"/>
                </a:lnTo>
                <a:lnTo>
                  <a:pt x="1066800" y="651510"/>
                </a:lnTo>
                <a:lnTo>
                  <a:pt x="1071371" y="646176"/>
                </a:lnTo>
                <a:close/>
              </a:path>
              <a:path w="1071879" h="656589">
                <a:moveTo>
                  <a:pt x="9906" y="656082"/>
                </a:moveTo>
                <a:lnTo>
                  <a:pt x="9906" y="651510"/>
                </a:lnTo>
                <a:lnTo>
                  <a:pt x="4572" y="646176"/>
                </a:lnTo>
                <a:lnTo>
                  <a:pt x="4572" y="656082"/>
                </a:lnTo>
                <a:lnTo>
                  <a:pt x="9906" y="656082"/>
                </a:lnTo>
                <a:close/>
              </a:path>
              <a:path w="1071879" h="656589">
                <a:moveTo>
                  <a:pt x="1071371" y="9906"/>
                </a:moveTo>
                <a:lnTo>
                  <a:pt x="1066800" y="4572"/>
                </a:lnTo>
                <a:lnTo>
                  <a:pt x="1066800" y="9906"/>
                </a:lnTo>
                <a:lnTo>
                  <a:pt x="1071371" y="9906"/>
                </a:lnTo>
                <a:close/>
              </a:path>
              <a:path w="1071879" h="656589">
                <a:moveTo>
                  <a:pt x="1071371" y="646176"/>
                </a:moveTo>
                <a:lnTo>
                  <a:pt x="1071371" y="9906"/>
                </a:lnTo>
                <a:lnTo>
                  <a:pt x="1066800" y="9906"/>
                </a:lnTo>
                <a:lnTo>
                  <a:pt x="1066800" y="646176"/>
                </a:lnTo>
                <a:lnTo>
                  <a:pt x="1071371" y="646176"/>
                </a:lnTo>
                <a:close/>
              </a:path>
              <a:path w="1071879" h="656589">
                <a:moveTo>
                  <a:pt x="1071371" y="656082"/>
                </a:moveTo>
                <a:lnTo>
                  <a:pt x="1071371" y="646176"/>
                </a:lnTo>
                <a:lnTo>
                  <a:pt x="1066800" y="651510"/>
                </a:lnTo>
                <a:lnTo>
                  <a:pt x="1066800" y="656082"/>
                </a:lnTo>
                <a:lnTo>
                  <a:pt x="1071371" y="65608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8730486" y="2312923"/>
            <a:ext cx="674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Power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22289" y="2587244"/>
            <a:ext cx="8902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indicator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149590" y="2927604"/>
            <a:ext cx="923290" cy="811530"/>
          </a:xfrm>
          <a:custGeom>
            <a:avLst/>
            <a:gdLst/>
            <a:ahLst/>
            <a:cxnLst/>
            <a:rect l="l" t="t" r="r" b="b"/>
            <a:pathLst>
              <a:path w="923290" h="811529">
                <a:moveTo>
                  <a:pt x="922781" y="9905"/>
                </a:moveTo>
                <a:lnTo>
                  <a:pt x="914399" y="0"/>
                </a:lnTo>
                <a:lnTo>
                  <a:pt x="0" y="801623"/>
                </a:lnTo>
                <a:lnTo>
                  <a:pt x="8381" y="811529"/>
                </a:lnTo>
                <a:lnTo>
                  <a:pt x="922781" y="990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0722" y="741680"/>
            <a:ext cx="56184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Download and</a:t>
            </a:r>
            <a:r>
              <a:rPr dirty="0" sz="4400" spc="-10"/>
              <a:t> </a:t>
            </a:r>
            <a:r>
              <a:rPr dirty="0" sz="4400" spc="-5"/>
              <a:t>Install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374139" y="1854962"/>
            <a:ext cx="7592695" cy="4426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Download Arduino compiler </a:t>
            </a:r>
            <a:r>
              <a:rPr dirty="0" sz="2000" spc="-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development environment from: </a:t>
            </a:r>
            <a:r>
              <a:rPr dirty="0" u="heavy" sz="20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4"/>
              </a:rPr>
              <a:t>http://arduino.cc/en/Main/Software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  <a:tab pos="2299335" algn="l"/>
              </a:tabLst>
            </a:pPr>
            <a:r>
              <a:rPr dirty="0" sz="2000" spc="-10">
                <a:latin typeface="Arial"/>
                <a:cs typeface="Arial"/>
              </a:rPr>
              <a:t>Current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version:	</a:t>
            </a:r>
            <a:r>
              <a:rPr dirty="0" sz="2000" spc="-10">
                <a:latin typeface="Arial"/>
                <a:cs typeface="Arial"/>
              </a:rPr>
              <a:t>1.0.1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Available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for: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44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latin typeface="Arial"/>
                <a:cs typeface="Arial"/>
              </a:rPr>
              <a:t>Windows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latin typeface="Arial"/>
                <a:cs typeface="Arial"/>
              </a:rPr>
              <a:t>MacOX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43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Linux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No </a:t>
            </a:r>
            <a:r>
              <a:rPr dirty="0" sz="2000" spc="-10">
                <a:latin typeface="Arial"/>
                <a:cs typeface="Arial"/>
              </a:rPr>
              <a:t>installer needed... </a:t>
            </a:r>
            <a:r>
              <a:rPr dirty="0" sz="2000" spc="-5">
                <a:latin typeface="Arial"/>
                <a:cs typeface="Arial"/>
              </a:rPr>
              <a:t>just unzip to a convenient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  <a:p>
            <a:pPr marL="355600" marR="25400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000" spc="-10" b="1" i="1">
                <a:solidFill>
                  <a:srgbClr val="FF0000"/>
                </a:solidFill>
                <a:latin typeface="Arial"/>
                <a:cs typeface="Arial"/>
              </a:rPr>
              <a:t>Before running Arduino</a:t>
            </a:r>
            <a:r>
              <a:rPr dirty="0" sz="2000" spc="-10">
                <a:latin typeface="Arial"/>
                <a:cs typeface="Arial"/>
              </a:rPr>
              <a:t>, </a:t>
            </a:r>
            <a:r>
              <a:rPr dirty="0" sz="2000" spc="-5">
                <a:latin typeface="Arial"/>
                <a:cs typeface="Arial"/>
              </a:rPr>
              <a:t>plug in your board using USB </a:t>
            </a:r>
            <a:r>
              <a:rPr dirty="0" sz="2000" spc="-10">
                <a:latin typeface="Arial"/>
                <a:cs typeface="Arial"/>
              </a:rPr>
              <a:t>cable  (external power </a:t>
            </a:r>
            <a:r>
              <a:rPr dirty="0" sz="2000" spc="-5">
                <a:latin typeface="Arial"/>
                <a:cs typeface="Arial"/>
              </a:rPr>
              <a:t>is not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necessary)</a:t>
            </a:r>
            <a:endParaRPr sz="2000">
              <a:latin typeface="Arial"/>
              <a:cs typeface="Arial"/>
            </a:endParaRPr>
          </a:p>
          <a:p>
            <a:pPr marL="355600" marR="14922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When </a:t>
            </a:r>
            <a:r>
              <a:rPr dirty="0" sz="2000" spc="-5">
                <a:latin typeface="Arial"/>
                <a:cs typeface="Arial"/>
              </a:rPr>
              <a:t>USB </a:t>
            </a:r>
            <a:r>
              <a:rPr dirty="0" sz="2000" spc="-10">
                <a:latin typeface="Arial"/>
                <a:cs typeface="Arial"/>
              </a:rPr>
              <a:t>device </a:t>
            </a:r>
            <a:r>
              <a:rPr dirty="0" sz="2000" spc="-5">
                <a:latin typeface="Arial"/>
                <a:cs typeface="Arial"/>
              </a:rPr>
              <a:t>is not recognized, </a:t>
            </a:r>
            <a:r>
              <a:rPr dirty="0" sz="2000" spc="-10">
                <a:latin typeface="Arial"/>
                <a:cs typeface="Arial"/>
              </a:rPr>
              <a:t>navigate </a:t>
            </a:r>
            <a:r>
              <a:rPr dirty="0" sz="2000" spc="-5">
                <a:latin typeface="Arial"/>
                <a:cs typeface="Arial"/>
              </a:rPr>
              <a:t>to and select the  </a:t>
            </a:r>
            <a:r>
              <a:rPr dirty="0" sz="2000" spc="-10">
                <a:latin typeface="Arial"/>
                <a:cs typeface="Arial"/>
              </a:rPr>
              <a:t>appopriate </a:t>
            </a:r>
            <a:r>
              <a:rPr dirty="0" sz="2000" spc="-5">
                <a:latin typeface="Arial"/>
                <a:cs typeface="Arial"/>
              </a:rPr>
              <a:t>driver from the </a:t>
            </a:r>
            <a:r>
              <a:rPr dirty="0" sz="2000" spc="-10">
                <a:latin typeface="Arial"/>
                <a:cs typeface="Arial"/>
              </a:rPr>
              <a:t>installation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directory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Run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Arduino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582" y="741680"/>
            <a:ext cx="481139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Select your</a:t>
            </a:r>
            <a:r>
              <a:rPr dirty="0" sz="4400" spc="-30"/>
              <a:t> </a:t>
            </a:r>
            <a:r>
              <a:rPr dirty="0" sz="4400" spc="-5"/>
              <a:t>Board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33600" y="1846326"/>
            <a:ext cx="5943600" cy="5240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022" y="741680"/>
            <a:ext cx="462724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Select Serial Port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09800" y="1828800"/>
            <a:ext cx="6096000" cy="5376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3744" y="741680"/>
            <a:ext cx="755269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Elements of the Arduino</a:t>
            </a:r>
            <a:r>
              <a:rPr dirty="0" sz="4400" spc="-145"/>
              <a:t> </a:t>
            </a:r>
            <a:r>
              <a:rPr dirty="0" sz="4400" spc="-5"/>
              <a:t>IDE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764540" y="1998979"/>
            <a:ext cx="3513454" cy="426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80">
                <a:latin typeface="Arial"/>
                <a:cs typeface="Arial"/>
              </a:rPr>
              <a:t>Text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editor</a:t>
            </a:r>
            <a:endParaRPr sz="2700">
              <a:latin typeface="Arial"/>
              <a:cs typeface="Arial"/>
            </a:endParaRPr>
          </a:p>
          <a:p>
            <a:pPr lvl="1" marL="755650" marR="57785" indent="-285750">
              <a:lnSpc>
                <a:spcPts val="2300"/>
              </a:lnSpc>
              <a:spcBef>
                <a:spcPts val="565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syntax and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keyword  coloring</a:t>
            </a:r>
            <a:endParaRPr sz="2400">
              <a:latin typeface="Arial"/>
              <a:cs typeface="Arial"/>
            </a:endParaRPr>
          </a:p>
          <a:p>
            <a:pPr lvl="1" marL="755650" marR="1260475" indent="-285750">
              <a:lnSpc>
                <a:spcPct val="8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automatic  indentation</a:t>
            </a:r>
            <a:endParaRPr sz="2400">
              <a:latin typeface="Arial"/>
              <a:cs typeface="Arial"/>
            </a:endParaRPr>
          </a:p>
          <a:p>
            <a:pPr lvl="1" marL="755650" marR="955675" indent="-285750">
              <a:lnSpc>
                <a:spcPct val="80000"/>
              </a:lnSpc>
              <a:spcBef>
                <a:spcPts val="575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programming  shortcuts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3235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Compiler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Hardware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Interface</a:t>
            </a:r>
            <a:endParaRPr sz="27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Uploading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lvl="1" marL="755650" marR="5080" indent="-285750">
              <a:lnSpc>
                <a:spcPts val="23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Communicating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with  Arduino via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USB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5800" y="1905000"/>
            <a:ext cx="5029199" cy="531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1464" y="741680"/>
            <a:ext cx="59359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Using the Arduino</a:t>
            </a:r>
            <a:r>
              <a:rPr dirty="0" sz="4400" spc="-175"/>
              <a:t> </a:t>
            </a:r>
            <a:r>
              <a:rPr dirty="0" sz="4400" spc="-5"/>
              <a:t>IDE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495800" y="1905000"/>
            <a:ext cx="5029199" cy="531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95600" y="2453639"/>
            <a:ext cx="1753870" cy="151765"/>
          </a:xfrm>
          <a:custGeom>
            <a:avLst/>
            <a:gdLst/>
            <a:ahLst/>
            <a:cxnLst/>
            <a:rect l="l" t="t" r="r" b="b"/>
            <a:pathLst>
              <a:path w="1753870" h="151764">
                <a:moveTo>
                  <a:pt x="1696106" y="63762"/>
                </a:moveTo>
                <a:lnTo>
                  <a:pt x="1670618" y="50359"/>
                </a:lnTo>
                <a:lnTo>
                  <a:pt x="0" y="123443"/>
                </a:lnTo>
                <a:lnTo>
                  <a:pt x="762" y="151637"/>
                </a:lnTo>
                <a:lnTo>
                  <a:pt x="1672329" y="79250"/>
                </a:lnTo>
                <a:lnTo>
                  <a:pt x="1696106" y="63762"/>
                </a:lnTo>
                <a:close/>
              </a:path>
              <a:path w="1753870" h="151764">
                <a:moveTo>
                  <a:pt x="1753362" y="60959"/>
                </a:moveTo>
                <a:lnTo>
                  <a:pt x="1643634" y="3809"/>
                </a:lnTo>
                <a:lnTo>
                  <a:pt x="1636776" y="0"/>
                </a:lnTo>
                <a:lnTo>
                  <a:pt x="1627632" y="3047"/>
                </a:lnTo>
                <a:lnTo>
                  <a:pt x="1624584" y="9905"/>
                </a:lnTo>
                <a:lnTo>
                  <a:pt x="1620774" y="16763"/>
                </a:lnTo>
                <a:lnTo>
                  <a:pt x="1623060" y="25145"/>
                </a:lnTo>
                <a:lnTo>
                  <a:pt x="1629918" y="28955"/>
                </a:lnTo>
                <a:lnTo>
                  <a:pt x="1670618" y="50359"/>
                </a:lnTo>
                <a:lnTo>
                  <a:pt x="1724406" y="48005"/>
                </a:lnTo>
                <a:lnTo>
                  <a:pt x="1725168" y="76961"/>
                </a:lnTo>
                <a:lnTo>
                  <a:pt x="1725168" y="79070"/>
                </a:lnTo>
                <a:lnTo>
                  <a:pt x="1753362" y="60959"/>
                </a:lnTo>
                <a:close/>
              </a:path>
              <a:path w="1753870" h="151764">
                <a:moveTo>
                  <a:pt x="1725168" y="79070"/>
                </a:moveTo>
                <a:lnTo>
                  <a:pt x="1725168" y="76961"/>
                </a:lnTo>
                <a:lnTo>
                  <a:pt x="1672329" y="79250"/>
                </a:lnTo>
                <a:lnTo>
                  <a:pt x="1633728" y="104393"/>
                </a:lnTo>
                <a:lnTo>
                  <a:pt x="1626870" y="108203"/>
                </a:lnTo>
                <a:lnTo>
                  <a:pt x="1624584" y="117347"/>
                </a:lnTo>
                <a:lnTo>
                  <a:pt x="1629156" y="124205"/>
                </a:lnTo>
                <a:lnTo>
                  <a:pt x="1633728" y="130301"/>
                </a:lnTo>
                <a:lnTo>
                  <a:pt x="1642110" y="132587"/>
                </a:lnTo>
                <a:lnTo>
                  <a:pt x="1648968" y="128015"/>
                </a:lnTo>
                <a:lnTo>
                  <a:pt x="1725168" y="79070"/>
                </a:lnTo>
                <a:close/>
              </a:path>
              <a:path w="1753870" h="151764">
                <a:moveTo>
                  <a:pt x="1725168" y="76961"/>
                </a:moveTo>
                <a:lnTo>
                  <a:pt x="1724406" y="48005"/>
                </a:lnTo>
                <a:lnTo>
                  <a:pt x="1670618" y="50359"/>
                </a:lnTo>
                <a:lnTo>
                  <a:pt x="1696106" y="63762"/>
                </a:lnTo>
                <a:lnTo>
                  <a:pt x="1716786" y="50291"/>
                </a:lnTo>
                <a:lnTo>
                  <a:pt x="1718310" y="75437"/>
                </a:lnTo>
                <a:lnTo>
                  <a:pt x="1718310" y="77258"/>
                </a:lnTo>
                <a:lnTo>
                  <a:pt x="1725168" y="76961"/>
                </a:lnTo>
                <a:close/>
              </a:path>
              <a:path w="1753870" h="151764">
                <a:moveTo>
                  <a:pt x="1718310" y="77258"/>
                </a:moveTo>
                <a:lnTo>
                  <a:pt x="1718310" y="75437"/>
                </a:lnTo>
                <a:lnTo>
                  <a:pt x="1696106" y="63762"/>
                </a:lnTo>
                <a:lnTo>
                  <a:pt x="1672329" y="79250"/>
                </a:lnTo>
                <a:lnTo>
                  <a:pt x="1718310" y="77258"/>
                </a:lnTo>
                <a:close/>
              </a:path>
              <a:path w="1753870" h="151764">
                <a:moveTo>
                  <a:pt x="1718310" y="75437"/>
                </a:moveTo>
                <a:lnTo>
                  <a:pt x="1716786" y="50291"/>
                </a:lnTo>
                <a:lnTo>
                  <a:pt x="1696106" y="63762"/>
                </a:lnTo>
                <a:lnTo>
                  <a:pt x="1718310" y="75437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8340" y="3148838"/>
            <a:ext cx="2193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Upload 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2467" y="2570226"/>
            <a:ext cx="1971675" cy="798830"/>
          </a:xfrm>
          <a:custGeom>
            <a:avLst/>
            <a:gdLst/>
            <a:ahLst/>
            <a:cxnLst/>
            <a:rect l="l" t="t" r="r" b="b"/>
            <a:pathLst>
              <a:path w="1971675" h="798829">
                <a:moveTo>
                  <a:pt x="1918032" y="41189"/>
                </a:moveTo>
                <a:lnTo>
                  <a:pt x="1889735" y="36802"/>
                </a:lnTo>
                <a:lnTo>
                  <a:pt x="0" y="771905"/>
                </a:lnTo>
                <a:lnTo>
                  <a:pt x="9906" y="798576"/>
                </a:lnTo>
                <a:lnTo>
                  <a:pt x="1900316" y="63498"/>
                </a:lnTo>
                <a:lnTo>
                  <a:pt x="1918032" y="41189"/>
                </a:lnTo>
                <a:close/>
              </a:path>
              <a:path w="1971675" h="798829">
                <a:moveTo>
                  <a:pt x="1971294" y="20573"/>
                </a:moveTo>
                <a:lnTo>
                  <a:pt x="1848612" y="1523"/>
                </a:lnTo>
                <a:lnTo>
                  <a:pt x="1840992" y="0"/>
                </a:lnTo>
                <a:lnTo>
                  <a:pt x="1833372" y="5333"/>
                </a:lnTo>
                <a:lnTo>
                  <a:pt x="1832610" y="13715"/>
                </a:lnTo>
                <a:lnTo>
                  <a:pt x="1831086" y="21335"/>
                </a:lnTo>
                <a:lnTo>
                  <a:pt x="1836420" y="28193"/>
                </a:lnTo>
                <a:lnTo>
                  <a:pt x="1844039" y="29717"/>
                </a:lnTo>
                <a:lnTo>
                  <a:pt x="1889735" y="36802"/>
                </a:lnTo>
                <a:lnTo>
                  <a:pt x="1939289" y="17525"/>
                </a:lnTo>
                <a:lnTo>
                  <a:pt x="1949958" y="44195"/>
                </a:lnTo>
                <a:lnTo>
                  <a:pt x="1949958" y="47348"/>
                </a:lnTo>
                <a:lnTo>
                  <a:pt x="1971294" y="20573"/>
                </a:lnTo>
                <a:close/>
              </a:path>
              <a:path w="1971675" h="798829">
                <a:moveTo>
                  <a:pt x="1949958" y="47348"/>
                </a:moveTo>
                <a:lnTo>
                  <a:pt x="1949958" y="44195"/>
                </a:lnTo>
                <a:lnTo>
                  <a:pt x="1900316" y="63498"/>
                </a:lnTo>
                <a:lnTo>
                  <a:pt x="1871472" y="99821"/>
                </a:lnTo>
                <a:lnTo>
                  <a:pt x="1866900" y="105917"/>
                </a:lnTo>
                <a:lnTo>
                  <a:pt x="1867662" y="115061"/>
                </a:lnTo>
                <a:lnTo>
                  <a:pt x="1873758" y="120395"/>
                </a:lnTo>
                <a:lnTo>
                  <a:pt x="1879854" y="124967"/>
                </a:lnTo>
                <a:lnTo>
                  <a:pt x="1888998" y="124205"/>
                </a:lnTo>
                <a:lnTo>
                  <a:pt x="1893570" y="118109"/>
                </a:lnTo>
                <a:lnTo>
                  <a:pt x="1949958" y="47348"/>
                </a:lnTo>
                <a:close/>
              </a:path>
              <a:path w="1971675" h="798829">
                <a:moveTo>
                  <a:pt x="1949958" y="44195"/>
                </a:moveTo>
                <a:lnTo>
                  <a:pt x="1939289" y="17525"/>
                </a:lnTo>
                <a:lnTo>
                  <a:pt x="1889735" y="36802"/>
                </a:lnTo>
                <a:lnTo>
                  <a:pt x="1918032" y="41189"/>
                </a:lnTo>
                <a:lnTo>
                  <a:pt x="1933194" y="22097"/>
                </a:lnTo>
                <a:lnTo>
                  <a:pt x="1942338" y="44957"/>
                </a:lnTo>
                <a:lnTo>
                  <a:pt x="1942338" y="47159"/>
                </a:lnTo>
                <a:lnTo>
                  <a:pt x="1949958" y="44195"/>
                </a:lnTo>
                <a:close/>
              </a:path>
              <a:path w="1971675" h="798829">
                <a:moveTo>
                  <a:pt x="1942338" y="47159"/>
                </a:moveTo>
                <a:lnTo>
                  <a:pt x="1942338" y="44957"/>
                </a:lnTo>
                <a:lnTo>
                  <a:pt x="1918032" y="41189"/>
                </a:lnTo>
                <a:lnTo>
                  <a:pt x="1900316" y="63498"/>
                </a:lnTo>
                <a:lnTo>
                  <a:pt x="1942338" y="47159"/>
                </a:lnTo>
                <a:close/>
              </a:path>
              <a:path w="1971675" h="798829">
                <a:moveTo>
                  <a:pt x="1942338" y="44957"/>
                </a:moveTo>
                <a:lnTo>
                  <a:pt x="1933194" y="22097"/>
                </a:lnTo>
                <a:lnTo>
                  <a:pt x="1918032" y="41189"/>
                </a:lnTo>
                <a:lnTo>
                  <a:pt x="1942338" y="44957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31740" y="5053838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New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69229" y="2667000"/>
            <a:ext cx="132715" cy="2363470"/>
          </a:xfrm>
          <a:custGeom>
            <a:avLst/>
            <a:gdLst/>
            <a:ahLst/>
            <a:cxnLst/>
            <a:rect l="l" t="t" r="r" b="b"/>
            <a:pathLst>
              <a:path w="132714" h="2363470">
                <a:moveTo>
                  <a:pt x="132587" y="113537"/>
                </a:moveTo>
                <a:lnTo>
                  <a:pt x="128015" y="106680"/>
                </a:lnTo>
                <a:lnTo>
                  <a:pt x="64769" y="0"/>
                </a:lnTo>
                <a:lnTo>
                  <a:pt x="3809" y="107442"/>
                </a:lnTo>
                <a:lnTo>
                  <a:pt x="0" y="114300"/>
                </a:lnTo>
                <a:lnTo>
                  <a:pt x="2285" y="123443"/>
                </a:lnTo>
                <a:lnTo>
                  <a:pt x="16001" y="131063"/>
                </a:lnTo>
                <a:lnTo>
                  <a:pt x="24383" y="128778"/>
                </a:lnTo>
                <a:lnTo>
                  <a:pt x="28193" y="121919"/>
                </a:lnTo>
                <a:lnTo>
                  <a:pt x="51053" y="82178"/>
                </a:lnTo>
                <a:lnTo>
                  <a:pt x="51053" y="28956"/>
                </a:lnTo>
                <a:lnTo>
                  <a:pt x="80009" y="28193"/>
                </a:lnTo>
                <a:lnTo>
                  <a:pt x="80447" y="81814"/>
                </a:lnTo>
                <a:lnTo>
                  <a:pt x="103631" y="121157"/>
                </a:lnTo>
                <a:lnTo>
                  <a:pt x="108203" y="128016"/>
                </a:lnTo>
                <a:lnTo>
                  <a:pt x="116585" y="130301"/>
                </a:lnTo>
                <a:lnTo>
                  <a:pt x="123443" y="126492"/>
                </a:lnTo>
                <a:lnTo>
                  <a:pt x="130301" y="121919"/>
                </a:lnTo>
                <a:lnTo>
                  <a:pt x="132587" y="113537"/>
                </a:lnTo>
                <a:close/>
              </a:path>
              <a:path w="132714" h="2363470">
                <a:moveTo>
                  <a:pt x="80447" y="81814"/>
                </a:moveTo>
                <a:lnTo>
                  <a:pt x="80009" y="28193"/>
                </a:lnTo>
                <a:lnTo>
                  <a:pt x="51053" y="28956"/>
                </a:lnTo>
                <a:lnTo>
                  <a:pt x="51499" y="81404"/>
                </a:lnTo>
                <a:lnTo>
                  <a:pt x="53339" y="78204"/>
                </a:lnTo>
                <a:lnTo>
                  <a:pt x="53339" y="35813"/>
                </a:lnTo>
                <a:lnTo>
                  <a:pt x="77723" y="35813"/>
                </a:lnTo>
                <a:lnTo>
                  <a:pt x="77723" y="77192"/>
                </a:lnTo>
                <a:lnTo>
                  <a:pt x="80447" y="81814"/>
                </a:lnTo>
                <a:close/>
              </a:path>
              <a:path w="132714" h="2363470">
                <a:moveTo>
                  <a:pt x="51499" y="81404"/>
                </a:moveTo>
                <a:lnTo>
                  <a:pt x="51053" y="28956"/>
                </a:lnTo>
                <a:lnTo>
                  <a:pt x="51053" y="82178"/>
                </a:lnTo>
                <a:lnTo>
                  <a:pt x="51499" y="81404"/>
                </a:lnTo>
                <a:close/>
              </a:path>
              <a:path w="132714" h="2363470">
                <a:moveTo>
                  <a:pt x="99059" y="2362200"/>
                </a:moveTo>
                <a:lnTo>
                  <a:pt x="80447" y="81814"/>
                </a:lnTo>
                <a:lnTo>
                  <a:pt x="65679" y="56753"/>
                </a:lnTo>
                <a:lnTo>
                  <a:pt x="51499" y="81404"/>
                </a:lnTo>
                <a:lnTo>
                  <a:pt x="70865" y="2362962"/>
                </a:lnTo>
                <a:lnTo>
                  <a:pt x="99059" y="2362200"/>
                </a:lnTo>
                <a:close/>
              </a:path>
              <a:path w="132714" h="2363470">
                <a:moveTo>
                  <a:pt x="77723" y="35813"/>
                </a:moveTo>
                <a:lnTo>
                  <a:pt x="53339" y="35813"/>
                </a:lnTo>
                <a:lnTo>
                  <a:pt x="65679" y="56753"/>
                </a:lnTo>
                <a:lnTo>
                  <a:pt x="77723" y="35813"/>
                </a:lnTo>
                <a:close/>
              </a:path>
              <a:path w="132714" h="2363470">
                <a:moveTo>
                  <a:pt x="65679" y="56753"/>
                </a:moveTo>
                <a:lnTo>
                  <a:pt x="53339" y="35813"/>
                </a:lnTo>
                <a:lnTo>
                  <a:pt x="53339" y="78204"/>
                </a:lnTo>
                <a:lnTo>
                  <a:pt x="65679" y="56753"/>
                </a:lnTo>
                <a:close/>
              </a:path>
              <a:path w="132714" h="2363470">
                <a:moveTo>
                  <a:pt x="77723" y="77192"/>
                </a:moveTo>
                <a:lnTo>
                  <a:pt x="77723" y="35813"/>
                </a:lnTo>
                <a:lnTo>
                  <a:pt x="65679" y="56753"/>
                </a:lnTo>
                <a:lnTo>
                  <a:pt x="77723" y="77192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74740" y="4901438"/>
            <a:ext cx="770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Open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39740" y="2590800"/>
            <a:ext cx="875030" cy="2291715"/>
          </a:xfrm>
          <a:custGeom>
            <a:avLst/>
            <a:gdLst/>
            <a:ahLst/>
            <a:cxnLst/>
            <a:rect l="l" t="t" r="r" b="b"/>
            <a:pathLst>
              <a:path w="875029" h="2291715">
                <a:moveTo>
                  <a:pt x="125730" y="92963"/>
                </a:moveTo>
                <a:lnTo>
                  <a:pt x="124968" y="84581"/>
                </a:lnTo>
                <a:lnTo>
                  <a:pt x="118872" y="79247"/>
                </a:lnTo>
                <a:lnTo>
                  <a:pt x="22860" y="0"/>
                </a:lnTo>
                <a:lnTo>
                  <a:pt x="1524" y="121919"/>
                </a:lnTo>
                <a:lnTo>
                  <a:pt x="0" y="129539"/>
                </a:lnTo>
                <a:lnTo>
                  <a:pt x="5334" y="137159"/>
                </a:lnTo>
                <a:lnTo>
                  <a:pt x="19812" y="140055"/>
                </a:lnTo>
                <a:lnTo>
                  <a:pt x="19812" y="32003"/>
                </a:lnTo>
                <a:lnTo>
                  <a:pt x="46482" y="22097"/>
                </a:lnTo>
                <a:lnTo>
                  <a:pt x="64734" y="71885"/>
                </a:lnTo>
                <a:lnTo>
                  <a:pt x="100584" y="101345"/>
                </a:lnTo>
                <a:lnTo>
                  <a:pt x="106680" y="105917"/>
                </a:lnTo>
                <a:lnTo>
                  <a:pt x="115062" y="105155"/>
                </a:lnTo>
                <a:lnTo>
                  <a:pt x="125730" y="92963"/>
                </a:lnTo>
                <a:close/>
              </a:path>
              <a:path w="875029" h="2291715">
                <a:moveTo>
                  <a:pt x="64734" y="71885"/>
                </a:moveTo>
                <a:lnTo>
                  <a:pt x="46482" y="22097"/>
                </a:lnTo>
                <a:lnTo>
                  <a:pt x="19812" y="32003"/>
                </a:lnTo>
                <a:lnTo>
                  <a:pt x="23622" y="42396"/>
                </a:lnTo>
                <a:lnTo>
                  <a:pt x="23622" y="38099"/>
                </a:lnTo>
                <a:lnTo>
                  <a:pt x="47244" y="29717"/>
                </a:lnTo>
                <a:lnTo>
                  <a:pt x="47244" y="57512"/>
                </a:lnTo>
                <a:lnTo>
                  <a:pt x="64734" y="71885"/>
                </a:lnTo>
                <a:close/>
              </a:path>
              <a:path w="875029" h="2291715">
                <a:moveTo>
                  <a:pt x="37945" y="81466"/>
                </a:moveTo>
                <a:lnTo>
                  <a:pt x="19812" y="32003"/>
                </a:lnTo>
                <a:lnTo>
                  <a:pt x="19812" y="140055"/>
                </a:lnTo>
                <a:lnTo>
                  <a:pt x="20574" y="140207"/>
                </a:lnTo>
                <a:lnTo>
                  <a:pt x="28194" y="134873"/>
                </a:lnTo>
                <a:lnTo>
                  <a:pt x="29718" y="127253"/>
                </a:lnTo>
                <a:lnTo>
                  <a:pt x="37945" y="81466"/>
                </a:lnTo>
                <a:close/>
              </a:path>
              <a:path w="875029" h="2291715">
                <a:moveTo>
                  <a:pt x="47244" y="29717"/>
                </a:moveTo>
                <a:lnTo>
                  <a:pt x="23622" y="38099"/>
                </a:lnTo>
                <a:lnTo>
                  <a:pt x="42892" y="53936"/>
                </a:lnTo>
                <a:lnTo>
                  <a:pt x="47244" y="29717"/>
                </a:lnTo>
                <a:close/>
              </a:path>
              <a:path w="875029" h="2291715">
                <a:moveTo>
                  <a:pt x="42892" y="53936"/>
                </a:moveTo>
                <a:lnTo>
                  <a:pt x="23622" y="38099"/>
                </a:lnTo>
                <a:lnTo>
                  <a:pt x="23622" y="42396"/>
                </a:lnTo>
                <a:lnTo>
                  <a:pt x="37945" y="81466"/>
                </a:lnTo>
                <a:lnTo>
                  <a:pt x="42892" y="53936"/>
                </a:lnTo>
                <a:close/>
              </a:path>
              <a:path w="875029" h="2291715">
                <a:moveTo>
                  <a:pt x="874776" y="2281427"/>
                </a:moveTo>
                <a:lnTo>
                  <a:pt x="64734" y="71885"/>
                </a:lnTo>
                <a:lnTo>
                  <a:pt x="42892" y="53936"/>
                </a:lnTo>
                <a:lnTo>
                  <a:pt x="37945" y="81466"/>
                </a:lnTo>
                <a:lnTo>
                  <a:pt x="848106" y="2291333"/>
                </a:lnTo>
                <a:lnTo>
                  <a:pt x="874776" y="2281427"/>
                </a:lnTo>
                <a:close/>
              </a:path>
              <a:path w="875029" h="2291715">
                <a:moveTo>
                  <a:pt x="47244" y="57512"/>
                </a:moveTo>
                <a:lnTo>
                  <a:pt x="47244" y="29717"/>
                </a:lnTo>
                <a:lnTo>
                  <a:pt x="42892" y="53936"/>
                </a:lnTo>
                <a:lnTo>
                  <a:pt x="47244" y="57512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89140" y="4368038"/>
            <a:ext cx="7200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Save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0" y="2590800"/>
            <a:ext cx="1382395" cy="1534160"/>
          </a:xfrm>
          <a:custGeom>
            <a:avLst/>
            <a:gdLst/>
            <a:ahLst/>
            <a:cxnLst/>
            <a:rect l="l" t="t" r="r" b="b"/>
            <a:pathLst>
              <a:path w="1382395" h="1534160">
                <a:moveTo>
                  <a:pt x="129540" y="48768"/>
                </a:moveTo>
                <a:lnTo>
                  <a:pt x="125730" y="40386"/>
                </a:lnTo>
                <a:lnTo>
                  <a:pt x="118110" y="38100"/>
                </a:lnTo>
                <a:lnTo>
                  <a:pt x="0" y="0"/>
                </a:lnTo>
                <a:lnTo>
                  <a:pt x="8382" y="40386"/>
                </a:lnTo>
                <a:lnTo>
                  <a:pt x="8382" y="31242"/>
                </a:lnTo>
                <a:lnTo>
                  <a:pt x="29718" y="12192"/>
                </a:lnTo>
                <a:lnTo>
                  <a:pt x="64636" y="50986"/>
                </a:lnTo>
                <a:lnTo>
                  <a:pt x="109728" y="65532"/>
                </a:lnTo>
                <a:lnTo>
                  <a:pt x="116586" y="67818"/>
                </a:lnTo>
                <a:lnTo>
                  <a:pt x="124968" y="63246"/>
                </a:lnTo>
                <a:lnTo>
                  <a:pt x="127254" y="56388"/>
                </a:lnTo>
                <a:lnTo>
                  <a:pt x="129540" y="48768"/>
                </a:lnTo>
                <a:close/>
              </a:path>
              <a:path w="1382395" h="1534160">
                <a:moveTo>
                  <a:pt x="64636" y="50986"/>
                </a:moveTo>
                <a:lnTo>
                  <a:pt x="29718" y="12192"/>
                </a:lnTo>
                <a:lnTo>
                  <a:pt x="8382" y="31242"/>
                </a:lnTo>
                <a:lnTo>
                  <a:pt x="15240" y="38856"/>
                </a:lnTo>
                <a:lnTo>
                  <a:pt x="15240" y="35052"/>
                </a:lnTo>
                <a:lnTo>
                  <a:pt x="33528" y="18288"/>
                </a:lnTo>
                <a:lnTo>
                  <a:pt x="38454" y="42540"/>
                </a:lnTo>
                <a:lnTo>
                  <a:pt x="64636" y="50986"/>
                </a:lnTo>
                <a:close/>
              </a:path>
              <a:path w="1382395" h="1534160">
                <a:moveTo>
                  <a:pt x="54864" y="123444"/>
                </a:moveTo>
                <a:lnTo>
                  <a:pt x="44248" y="71067"/>
                </a:lnTo>
                <a:lnTo>
                  <a:pt x="8382" y="31242"/>
                </a:lnTo>
                <a:lnTo>
                  <a:pt x="8382" y="40386"/>
                </a:lnTo>
                <a:lnTo>
                  <a:pt x="25146" y="121158"/>
                </a:lnTo>
                <a:lnTo>
                  <a:pt x="27432" y="129540"/>
                </a:lnTo>
                <a:lnTo>
                  <a:pt x="34290" y="134112"/>
                </a:lnTo>
                <a:lnTo>
                  <a:pt x="42672" y="132588"/>
                </a:lnTo>
                <a:lnTo>
                  <a:pt x="50292" y="131064"/>
                </a:lnTo>
                <a:lnTo>
                  <a:pt x="54864" y="123444"/>
                </a:lnTo>
                <a:close/>
              </a:path>
              <a:path w="1382395" h="1534160">
                <a:moveTo>
                  <a:pt x="38454" y="42540"/>
                </a:moveTo>
                <a:lnTo>
                  <a:pt x="33528" y="18288"/>
                </a:lnTo>
                <a:lnTo>
                  <a:pt x="15240" y="35052"/>
                </a:lnTo>
                <a:lnTo>
                  <a:pt x="38454" y="42540"/>
                </a:lnTo>
                <a:close/>
              </a:path>
              <a:path w="1382395" h="1534160">
                <a:moveTo>
                  <a:pt x="44248" y="71067"/>
                </a:moveTo>
                <a:lnTo>
                  <a:pt x="38454" y="42540"/>
                </a:lnTo>
                <a:lnTo>
                  <a:pt x="15240" y="35052"/>
                </a:lnTo>
                <a:lnTo>
                  <a:pt x="15240" y="38856"/>
                </a:lnTo>
                <a:lnTo>
                  <a:pt x="44248" y="71067"/>
                </a:lnTo>
                <a:close/>
              </a:path>
              <a:path w="1382395" h="1534160">
                <a:moveTo>
                  <a:pt x="1382268" y="1514856"/>
                </a:moveTo>
                <a:lnTo>
                  <a:pt x="64636" y="50986"/>
                </a:lnTo>
                <a:lnTo>
                  <a:pt x="38454" y="42540"/>
                </a:lnTo>
                <a:lnTo>
                  <a:pt x="44248" y="71067"/>
                </a:lnTo>
                <a:lnTo>
                  <a:pt x="1361694" y="1533906"/>
                </a:lnTo>
                <a:lnTo>
                  <a:pt x="1382268" y="1514856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241540" y="3377438"/>
            <a:ext cx="1905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Serial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Monitor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45018" y="2590800"/>
            <a:ext cx="1000125" cy="773430"/>
          </a:xfrm>
          <a:custGeom>
            <a:avLst/>
            <a:gdLst/>
            <a:ahLst/>
            <a:cxnLst/>
            <a:rect l="l" t="t" r="r" b="b"/>
            <a:pathLst>
              <a:path w="1000125" h="773429">
                <a:moveTo>
                  <a:pt x="954717" y="34942"/>
                </a:moveTo>
                <a:lnTo>
                  <a:pt x="926458" y="38447"/>
                </a:lnTo>
                <a:lnTo>
                  <a:pt x="0" y="751332"/>
                </a:lnTo>
                <a:lnTo>
                  <a:pt x="17525" y="773430"/>
                </a:lnTo>
                <a:lnTo>
                  <a:pt x="944414" y="60382"/>
                </a:lnTo>
                <a:lnTo>
                  <a:pt x="954717" y="34942"/>
                </a:lnTo>
                <a:close/>
              </a:path>
              <a:path w="1000125" h="773429">
                <a:moveTo>
                  <a:pt x="999744" y="0"/>
                </a:moveTo>
                <a:lnTo>
                  <a:pt x="876300" y="16002"/>
                </a:lnTo>
                <a:lnTo>
                  <a:pt x="868679" y="16764"/>
                </a:lnTo>
                <a:lnTo>
                  <a:pt x="863345" y="24384"/>
                </a:lnTo>
                <a:lnTo>
                  <a:pt x="864107" y="32004"/>
                </a:lnTo>
                <a:lnTo>
                  <a:pt x="865632" y="39624"/>
                </a:lnTo>
                <a:lnTo>
                  <a:pt x="872489" y="45720"/>
                </a:lnTo>
                <a:lnTo>
                  <a:pt x="880110" y="44196"/>
                </a:lnTo>
                <a:lnTo>
                  <a:pt x="926458" y="38447"/>
                </a:lnTo>
                <a:lnTo>
                  <a:pt x="968501" y="6096"/>
                </a:lnTo>
                <a:lnTo>
                  <a:pt x="985266" y="28956"/>
                </a:lnTo>
                <a:lnTo>
                  <a:pt x="985266" y="35260"/>
                </a:lnTo>
                <a:lnTo>
                  <a:pt x="999744" y="0"/>
                </a:lnTo>
                <a:close/>
              </a:path>
              <a:path w="1000125" h="773429">
                <a:moveTo>
                  <a:pt x="985266" y="35260"/>
                </a:moveTo>
                <a:lnTo>
                  <a:pt x="985266" y="28956"/>
                </a:lnTo>
                <a:lnTo>
                  <a:pt x="944414" y="60382"/>
                </a:lnTo>
                <a:lnTo>
                  <a:pt x="926591" y="104394"/>
                </a:lnTo>
                <a:lnTo>
                  <a:pt x="923544" y="111252"/>
                </a:lnTo>
                <a:lnTo>
                  <a:pt x="926591" y="119634"/>
                </a:lnTo>
                <a:lnTo>
                  <a:pt x="934212" y="122682"/>
                </a:lnTo>
                <a:lnTo>
                  <a:pt x="941069" y="125730"/>
                </a:lnTo>
                <a:lnTo>
                  <a:pt x="949451" y="121920"/>
                </a:lnTo>
                <a:lnTo>
                  <a:pt x="952500" y="115062"/>
                </a:lnTo>
                <a:lnTo>
                  <a:pt x="985266" y="35260"/>
                </a:lnTo>
                <a:close/>
              </a:path>
              <a:path w="1000125" h="773429">
                <a:moveTo>
                  <a:pt x="985266" y="28956"/>
                </a:moveTo>
                <a:lnTo>
                  <a:pt x="968501" y="6096"/>
                </a:lnTo>
                <a:lnTo>
                  <a:pt x="926458" y="38447"/>
                </a:lnTo>
                <a:lnTo>
                  <a:pt x="954717" y="34942"/>
                </a:lnTo>
                <a:lnTo>
                  <a:pt x="963929" y="12192"/>
                </a:lnTo>
                <a:lnTo>
                  <a:pt x="978407" y="32004"/>
                </a:lnTo>
                <a:lnTo>
                  <a:pt x="978407" y="34231"/>
                </a:lnTo>
                <a:lnTo>
                  <a:pt x="985266" y="28956"/>
                </a:lnTo>
                <a:close/>
              </a:path>
              <a:path w="1000125" h="773429">
                <a:moveTo>
                  <a:pt x="978407" y="34231"/>
                </a:moveTo>
                <a:lnTo>
                  <a:pt x="978407" y="32004"/>
                </a:lnTo>
                <a:lnTo>
                  <a:pt x="954717" y="34942"/>
                </a:lnTo>
                <a:lnTo>
                  <a:pt x="944414" y="60382"/>
                </a:lnTo>
                <a:lnTo>
                  <a:pt x="978407" y="34231"/>
                </a:lnTo>
                <a:close/>
              </a:path>
              <a:path w="1000125" h="773429">
                <a:moveTo>
                  <a:pt x="978407" y="32004"/>
                </a:moveTo>
                <a:lnTo>
                  <a:pt x="963929" y="12192"/>
                </a:lnTo>
                <a:lnTo>
                  <a:pt x="954717" y="34942"/>
                </a:lnTo>
                <a:lnTo>
                  <a:pt x="978407" y="32004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48684" y="3034283"/>
            <a:ext cx="395605" cy="2695575"/>
          </a:xfrm>
          <a:custGeom>
            <a:avLst/>
            <a:gdLst/>
            <a:ahLst/>
            <a:cxnLst/>
            <a:rect l="l" t="t" r="r" b="b"/>
            <a:pathLst>
              <a:path w="395604" h="2695575">
                <a:moveTo>
                  <a:pt x="174259" y="1347631"/>
                </a:moveTo>
                <a:lnTo>
                  <a:pt x="172939" y="1347089"/>
                </a:lnTo>
                <a:lnTo>
                  <a:pt x="123672" y="1338867"/>
                </a:lnTo>
                <a:lnTo>
                  <a:pt x="73719" y="1335200"/>
                </a:lnTo>
                <a:lnTo>
                  <a:pt x="34289" y="1333500"/>
                </a:lnTo>
                <a:lnTo>
                  <a:pt x="6095" y="1333500"/>
                </a:lnTo>
                <a:lnTo>
                  <a:pt x="0" y="1339596"/>
                </a:lnTo>
                <a:lnTo>
                  <a:pt x="0" y="1355598"/>
                </a:lnTo>
                <a:lnTo>
                  <a:pt x="6095" y="1361694"/>
                </a:lnTo>
                <a:lnTo>
                  <a:pt x="34289" y="1361661"/>
                </a:lnTo>
                <a:lnTo>
                  <a:pt x="71499" y="1360074"/>
                </a:lnTo>
                <a:lnTo>
                  <a:pt x="122377" y="1356379"/>
                </a:lnTo>
                <a:lnTo>
                  <a:pt x="172645" y="1348292"/>
                </a:lnTo>
                <a:lnTo>
                  <a:pt x="174259" y="1347631"/>
                </a:lnTo>
                <a:close/>
              </a:path>
              <a:path w="395604" h="2695575">
                <a:moveTo>
                  <a:pt x="191261" y="1311402"/>
                </a:moveTo>
                <a:lnTo>
                  <a:pt x="184839" y="1314568"/>
                </a:lnTo>
                <a:lnTo>
                  <a:pt x="177974" y="1317159"/>
                </a:lnTo>
                <a:lnTo>
                  <a:pt x="170895" y="1319158"/>
                </a:lnTo>
                <a:lnTo>
                  <a:pt x="163829" y="1320546"/>
                </a:lnTo>
                <a:lnTo>
                  <a:pt x="158495" y="1322070"/>
                </a:lnTo>
                <a:lnTo>
                  <a:pt x="152399" y="1322832"/>
                </a:lnTo>
                <a:lnTo>
                  <a:pt x="127577" y="1326987"/>
                </a:lnTo>
                <a:lnTo>
                  <a:pt x="102327" y="1329880"/>
                </a:lnTo>
                <a:lnTo>
                  <a:pt x="76958" y="1331726"/>
                </a:lnTo>
                <a:lnTo>
                  <a:pt x="51815" y="1332738"/>
                </a:lnTo>
                <a:lnTo>
                  <a:pt x="33527" y="1333500"/>
                </a:lnTo>
                <a:lnTo>
                  <a:pt x="34289" y="1333500"/>
                </a:lnTo>
                <a:lnTo>
                  <a:pt x="73719" y="1335200"/>
                </a:lnTo>
                <a:lnTo>
                  <a:pt x="123672" y="1338867"/>
                </a:lnTo>
                <a:lnTo>
                  <a:pt x="172939" y="1347089"/>
                </a:lnTo>
                <a:lnTo>
                  <a:pt x="174259" y="1347631"/>
                </a:lnTo>
                <a:lnTo>
                  <a:pt x="190499" y="1340984"/>
                </a:lnTo>
                <a:lnTo>
                  <a:pt x="190499" y="1312926"/>
                </a:lnTo>
                <a:lnTo>
                  <a:pt x="191261" y="1311402"/>
                </a:lnTo>
                <a:close/>
              </a:path>
              <a:path w="395604" h="2695575">
                <a:moveTo>
                  <a:pt x="217931" y="2674304"/>
                </a:moveTo>
                <a:lnTo>
                  <a:pt x="217931" y="2645664"/>
                </a:lnTo>
                <a:lnTo>
                  <a:pt x="216407" y="2644140"/>
                </a:lnTo>
                <a:lnTo>
                  <a:pt x="216407" y="1369314"/>
                </a:lnTo>
                <a:lnTo>
                  <a:pt x="214883" y="1367790"/>
                </a:lnTo>
                <a:lnTo>
                  <a:pt x="214121" y="1366266"/>
                </a:lnTo>
                <a:lnTo>
                  <a:pt x="210311" y="1362456"/>
                </a:lnTo>
                <a:lnTo>
                  <a:pt x="174259" y="1347631"/>
                </a:lnTo>
                <a:lnTo>
                  <a:pt x="172645" y="1348292"/>
                </a:lnTo>
                <a:lnTo>
                  <a:pt x="122377" y="1356379"/>
                </a:lnTo>
                <a:lnTo>
                  <a:pt x="71499" y="1360074"/>
                </a:lnTo>
                <a:lnTo>
                  <a:pt x="33527" y="1361694"/>
                </a:lnTo>
                <a:lnTo>
                  <a:pt x="76974" y="1363494"/>
                </a:lnTo>
                <a:lnTo>
                  <a:pt x="102331" y="1365333"/>
                </a:lnTo>
                <a:lnTo>
                  <a:pt x="127586" y="1368210"/>
                </a:lnTo>
                <a:lnTo>
                  <a:pt x="152399" y="1372362"/>
                </a:lnTo>
                <a:lnTo>
                  <a:pt x="158495" y="1373124"/>
                </a:lnTo>
                <a:lnTo>
                  <a:pt x="163829" y="1373886"/>
                </a:lnTo>
                <a:lnTo>
                  <a:pt x="170895" y="1376194"/>
                </a:lnTo>
                <a:lnTo>
                  <a:pt x="177369" y="1378043"/>
                </a:lnTo>
                <a:lnTo>
                  <a:pt x="184062" y="1380192"/>
                </a:lnTo>
                <a:lnTo>
                  <a:pt x="190499" y="1383030"/>
                </a:lnTo>
                <a:lnTo>
                  <a:pt x="190499" y="1379982"/>
                </a:lnTo>
                <a:lnTo>
                  <a:pt x="191109" y="1383030"/>
                </a:lnTo>
                <a:lnTo>
                  <a:pt x="191261" y="1383030"/>
                </a:lnTo>
                <a:lnTo>
                  <a:pt x="192785" y="1384554"/>
                </a:lnTo>
                <a:lnTo>
                  <a:pt x="192785" y="2659380"/>
                </a:lnTo>
                <a:lnTo>
                  <a:pt x="194309" y="2660904"/>
                </a:lnTo>
                <a:lnTo>
                  <a:pt x="195071" y="2662428"/>
                </a:lnTo>
                <a:lnTo>
                  <a:pt x="196595" y="2663952"/>
                </a:lnTo>
                <a:lnTo>
                  <a:pt x="196595" y="2664714"/>
                </a:lnTo>
                <a:lnTo>
                  <a:pt x="199643" y="2667000"/>
                </a:lnTo>
                <a:lnTo>
                  <a:pt x="217931" y="2674304"/>
                </a:lnTo>
                <a:close/>
              </a:path>
              <a:path w="395604" h="2695575">
                <a:moveTo>
                  <a:pt x="192785" y="1310640"/>
                </a:moveTo>
                <a:lnTo>
                  <a:pt x="192785" y="36576"/>
                </a:lnTo>
                <a:lnTo>
                  <a:pt x="191261" y="39624"/>
                </a:lnTo>
                <a:lnTo>
                  <a:pt x="190499" y="40386"/>
                </a:lnTo>
                <a:lnTo>
                  <a:pt x="190499" y="1311777"/>
                </a:lnTo>
                <a:lnTo>
                  <a:pt x="191261" y="1311402"/>
                </a:lnTo>
                <a:lnTo>
                  <a:pt x="192023" y="1310640"/>
                </a:lnTo>
                <a:lnTo>
                  <a:pt x="192785" y="1310640"/>
                </a:lnTo>
                <a:close/>
              </a:path>
              <a:path w="395604" h="2695575">
                <a:moveTo>
                  <a:pt x="191261" y="1311402"/>
                </a:moveTo>
                <a:lnTo>
                  <a:pt x="190499" y="1312926"/>
                </a:lnTo>
                <a:lnTo>
                  <a:pt x="191153" y="1311946"/>
                </a:lnTo>
                <a:lnTo>
                  <a:pt x="191261" y="1311402"/>
                </a:lnTo>
                <a:close/>
              </a:path>
              <a:path w="395604" h="2695575">
                <a:moveTo>
                  <a:pt x="191153" y="1311946"/>
                </a:moveTo>
                <a:lnTo>
                  <a:pt x="190499" y="1312926"/>
                </a:lnTo>
                <a:lnTo>
                  <a:pt x="190499" y="1315212"/>
                </a:lnTo>
                <a:lnTo>
                  <a:pt x="191153" y="1311946"/>
                </a:lnTo>
                <a:close/>
              </a:path>
              <a:path w="395604" h="2695575">
                <a:moveTo>
                  <a:pt x="192023" y="1310640"/>
                </a:moveTo>
                <a:lnTo>
                  <a:pt x="191153" y="1311946"/>
                </a:lnTo>
                <a:lnTo>
                  <a:pt x="190499" y="1315212"/>
                </a:lnTo>
                <a:lnTo>
                  <a:pt x="190499" y="1340984"/>
                </a:lnTo>
                <a:lnTo>
                  <a:pt x="191261" y="1340672"/>
                </a:lnTo>
                <a:lnTo>
                  <a:pt x="191261" y="1312164"/>
                </a:lnTo>
                <a:lnTo>
                  <a:pt x="192023" y="1310640"/>
                </a:lnTo>
                <a:close/>
              </a:path>
              <a:path w="395604" h="2695575">
                <a:moveTo>
                  <a:pt x="191109" y="1383030"/>
                </a:moveTo>
                <a:lnTo>
                  <a:pt x="190499" y="1379982"/>
                </a:lnTo>
                <a:lnTo>
                  <a:pt x="190499" y="1382268"/>
                </a:lnTo>
                <a:lnTo>
                  <a:pt x="191007" y="1383030"/>
                </a:lnTo>
                <a:close/>
              </a:path>
              <a:path w="395604" h="2695575">
                <a:moveTo>
                  <a:pt x="191007" y="1383030"/>
                </a:moveTo>
                <a:lnTo>
                  <a:pt x="190499" y="1382268"/>
                </a:lnTo>
                <a:lnTo>
                  <a:pt x="190880" y="1383030"/>
                </a:lnTo>
                <a:lnTo>
                  <a:pt x="191007" y="1383030"/>
                </a:lnTo>
                <a:close/>
              </a:path>
              <a:path w="395604" h="2695575">
                <a:moveTo>
                  <a:pt x="190880" y="1383030"/>
                </a:moveTo>
                <a:lnTo>
                  <a:pt x="190499" y="1382268"/>
                </a:lnTo>
                <a:lnTo>
                  <a:pt x="190499" y="1383030"/>
                </a:lnTo>
                <a:lnTo>
                  <a:pt x="190880" y="1383030"/>
                </a:lnTo>
                <a:close/>
              </a:path>
              <a:path w="395604" h="2695575">
                <a:moveTo>
                  <a:pt x="191261" y="2655570"/>
                </a:moveTo>
                <a:lnTo>
                  <a:pt x="191261" y="1383792"/>
                </a:lnTo>
                <a:lnTo>
                  <a:pt x="190880" y="1383030"/>
                </a:lnTo>
                <a:lnTo>
                  <a:pt x="190499" y="1383030"/>
                </a:lnTo>
                <a:lnTo>
                  <a:pt x="190499" y="2654808"/>
                </a:lnTo>
                <a:lnTo>
                  <a:pt x="191261" y="2655570"/>
                </a:lnTo>
                <a:close/>
              </a:path>
              <a:path w="395604" h="2695575">
                <a:moveTo>
                  <a:pt x="191261" y="1383792"/>
                </a:moveTo>
                <a:lnTo>
                  <a:pt x="191153" y="1383247"/>
                </a:lnTo>
                <a:lnTo>
                  <a:pt x="191007" y="1383030"/>
                </a:lnTo>
                <a:lnTo>
                  <a:pt x="190880" y="1383030"/>
                </a:lnTo>
                <a:lnTo>
                  <a:pt x="191261" y="1383792"/>
                </a:lnTo>
                <a:close/>
              </a:path>
              <a:path w="395604" h="2695575">
                <a:moveTo>
                  <a:pt x="191153" y="1383247"/>
                </a:moveTo>
                <a:lnTo>
                  <a:pt x="191109" y="1383030"/>
                </a:lnTo>
                <a:lnTo>
                  <a:pt x="191153" y="1383247"/>
                </a:lnTo>
                <a:close/>
              </a:path>
              <a:path w="395604" h="2695575">
                <a:moveTo>
                  <a:pt x="192023" y="1310640"/>
                </a:moveTo>
                <a:lnTo>
                  <a:pt x="191261" y="1311402"/>
                </a:lnTo>
                <a:lnTo>
                  <a:pt x="191153" y="1311946"/>
                </a:lnTo>
                <a:lnTo>
                  <a:pt x="192023" y="1310640"/>
                </a:lnTo>
                <a:close/>
              </a:path>
              <a:path w="395604" h="2695575">
                <a:moveTo>
                  <a:pt x="192023" y="2657094"/>
                </a:moveTo>
                <a:lnTo>
                  <a:pt x="192023" y="1384554"/>
                </a:lnTo>
                <a:lnTo>
                  <a:pt x="191153" y="1383247"/>
                </a:lnTo>
                <a:lnTo>
                  <a:pt x="191261" y="1383792"/>
                </a:lnTo>
                <a:lnTo>
                  <a:pt x="191261" y="2655570"/>
                </a:lnTo>
                <a:lnTo>
                  <a:pt x="192023" y="2657094"/>
                </a:lnTo>
                <a:close/>
              </a:path>
              <a:path w="395604" h="2695575">
                <a:moveTo>
                  <a:pt x="192785" y="1310640"/>
                </a:moveTo>
                <a:lnTo>
                  <a:pt x="192023" y="1310640"/>
                </a:lnTo>
                <a:lnTo>
                  <a:pt x="191261" y="1312164"/>
                </a:lnTo>
                <a:lnTo>
                  <a:pt x="192785" y="1310640"/>
                </a:lnTo>
                <a:close/>
              </a:path>
              <a:path w="395604" h="2695575">
                <a:moveTo>
                  <a:pt x="395477" y="28194"/>
                </a:moveTo>
                <a:lnTo>
                  <a:pt x="394715" y="0"/>
                </a:lnTo>
                <a:lnTo>
                  <a:pt x="374903" y="0"/>
                </a:lnTo>
                <a:lnTo>
                  <a:pt x="335479" y="1704"/>
                </a:lnTo>
                <a:lnTo>
                  <a:pt x="285507" y="5357"/>
                </a:lnTo>
                <a:lnTo>
                  <a:pt x="236227" y="13571"/>
                </a:lnTo>
                <a:lnTo>
                  <a:pt x="198881" y="28956"/>
                </a:lnTo>
                <a:lnTo>
                  <a:pt x="196595" y="30480"/>
                </a:lnTo>
                <a:lnTo>
                  <a:pt x="196595" y="31242"/>
                </a:lnTo>
                <a:lnTo>
                  <a:pt x="195071" y="32766"/>
                </a:lnTo>
                <a:lnTo>
                  <a:pt x="194309" y="34290"/>
                </a:lnTo>
                <a:lnTo>
                  <a:pt x="192785" y="35814"/>
                </a:lnTo>
                <a:lnTo>
                  <a:pt x="192785" y="1310640"/>
                </a:lnTo>
                <a:lnTo>
                  <a:pt x="191261" y="1312164"/>
                </a:lnTo>
                <a:lnTo>
                  <a:pt x="191261" y="1340672"/>
                </a:lnTo>
                <a:lnTo>
                  <a:pt x="208787" y="1333500"/>
                </a:lnTo>
                <a:lnTo>
                  <a:pt x="211835" y="1331214"/>
                </a:lnTo>
                <a:lnTo>
                  <a:pt x="214121" y="1328928"/>
                </a:lnTo>
                <a:lnTo>
                  <a:pt x="214883" y="1327404"/>
                </a:lnTo>
                <a:lnTo>
                  <a:pt x="216407" y="1325880"/>
                </a:lnTo>
                <a:lnTo>
                  <a:pt x="216407" y="51054"/>
                </a:lnTo>
                <a:lnTo>
                  <a:pt x="217931" y="49530"/>
                </a:lnTo>
                <a:lnTo>
                  <a:pt x="218084" y="49530"/>
                </a:lnTo>
                <a:lnTo>
                  <a:pt x="218693" y="46482"/>
                </a:lnTo>
                <a:lnTo>
                  <a:pt x="218693" y="49530"/>
                </a:lnTo>
                <a:lnTo>
                  <a:pt x="225134" y="46652"/>
                </a:lnTo>
                <a:lnTo>
                  <a:pt x="231805" y="44496"/>
                </a:lnTo>
                <a:lnTo>
                  <a:pt x="238587" y="42570"/>
                </a:lnTo>
                <a:lnTo>
                  <a:pt x="245363" y="40386"/>
                </a:lnTo>
                <a:lnTo>
                  <a:pt x="250697" y="39624"/>
                </a:lnTo>
                <a:lnTo>
                  <a:pt x="256793" y="38862"/>
                </a:lnTo>
                <a:lnTo>
                  <a:pt x="281616" y="34709"/>
                </a:lnTo>
                <a:lnTo>
                  <a:pt x="306862" y="31832"/>
                </a:lnTo>
                <a:lnTo>
                  <a:pt x="332230" y="29993"/>
                </a:lnTo>
                <a:lnTo>
                  <a:pt x="374903" y="28225"/>
                </a:lnTo>
                <a:lnTo>
                  <a:pt x="395477" y="28194"/>
                </a:lnTo>
                <a:close/>
              </a:path>
              <a:path w="395604" h="2695575">
                <a:moveTo>
                  <a:pt x="192785" y="2658618"/>
                </a:moveTo>
                <a:lnTo>
                  <a:pt x="192785" y="1384554"/>
                </a:lnTo>
                <a:lnTo>
                  <a:pt x="191261" y="1383030"/>
                </a:lnTo>
                <a:lnTo>
                  <a:pt x="192023" y="1384554"/>
                </a:lnTo>
                <a:lnTo>
                  <a:pt x="192023" y="2657094"/>
                </a:lnTo>
                <a:lnTo>
                  <a:pt x="192785" y="2658618"/>
                </a:lnTo>
                <a:close/>
              </a:path>
              <a:path w="395604" h="2695575">
                <a:moveTo>
                  <a:pt x="217931" y="49530"/>
                </a:moveTo>
                <a:lnTo>
                  <a:pt x="216407" y="51054"/>
                </a:lnTo>
                <a:lnTo>
                  <a:pt x="216407" y="1325118"/>
                </a:lnTo>
                <a:lnTo>
                  <a:pt x="217169" y="1323594"/>
                </a:lnTo>
                <a:lnTo>
                  <a:pt x="217169" y="51054"/>
                </a:lnTo>
                <a:lnTo>
                  <a:pt x="217931" y="49530"/>
                </a:lnTo>
                <a:close/>
              </a:path>
              <a:path w="395604" h="2695575">
                <a:moveTo>
                  <a:pt x="218693" y="2645277"/>
                </a:moveTo>
                <a:lnTo>
                  <a:pt x="218693" y="1375410"/>
                </a:lnTo>
                <a:lnTo>
                  <a:pt x="217931" y="1373886"/>
                </a:lnTo>
                <a:lnTo>
                  <a:pt x="217931" y="1373124"/>
                </a:lnTo>
                <a:lnTo>
                  <a:pt x="216407" y="1370076"/>
                </a:lnTo>
                <a:lnTo>
                  <a:pt x="216407" y="2644140"/>
                </a:lnTo>
                <a:lnTo>
                  <a:pt x="217169" y="2644140"/>
                </a:lnTo>
                <a:lnTo>
                  <a:pt x="217931" y="2644902"/>
                </a:lnTo>
                <a:lnTo>
                  <a:pt x="218693" y="2645277"/>
                </a:lnTo>
                <a:close/>
              </a:path>
              <a:path w="395604" h="2695575">
                <a:moveTo>
                  <a:pt x="217931" y="2645664"/>
                </a:moveTo>
                <a:lnTo>
                  <a:pt x="217169" y="2644140"/>
                </a:lnTo>
                <a:lnTo>
                  <a:pt x="216407" y="2644140"/>
                </a:lnTo>
                <a:lnTo>
                  <a:pt x="217931" y="2645664"/>
                </a:lnTo>
                <a:close/>
              </a:path>
              <a:path w="395604" h="2695575">
                <a:moveTo>
                  <a:pt x="218040" y="49747"/>
                </a:moveTo>
                <a:lnTo>
                  <a:pt x="217169" y="51054"/>
                </a:lnTo>
                <a:lnTo>
                  <a:pt x="217169" y="1323594"/>
                </a:lnTo>
                <a:lnTo>
                  <a:pt x="217931" y="1322070"/>
                </a:lnTo>
                <a:lnTo>
                  <a:pt x="217931" y="50292"/>
                </a:lnTo>
                <a:lnTo>
                  <a:pt x="218040" y="49747"/>
                </a:lnTo>
                <a:close/>
              </a:path>
              <a:path w="395604" h="2695575">
                <a:moveTo>
                  <a:pt x="218040" y="2645446"/>
                </a:moveTo>
                <a:lnTo>
                  <a:pt x="217931" y="2644902"/>
                </a:lnTo>
                <a:lnTo>
                  <a:pt x="217169" y="2644140"/>
                </a:lnTo>
                <a:lnTo>
                  <a:pt x="218040" y="2645446"/>
                </a:lnTo>
                <a:close/>
              </a:path>
              <a:path w="395604" h="2695575">
                <a:moveTo>
                  <a:pt x="218693" y="2674608"/>
                </a:moveTo>
                <a:lnTo>
                  <a:pt x="218693" y="2648712"/>
                </a:lnTo>
                <a:lnTo>
                  <a:pt x="218040" y="2645446"/>
                </a:lnTo>
                <a:lnTo>
                  <a:pt x="217169" y="2644140"/>
                </a:lnTo>
                <a:lnTo>
                  <a:pt x="217931" y="2645664"/>
                </a:lnTo>
                <a:lnTo>
                  <a:pt x="217931" y="2674304"/>
                </a:lnTo>
                <a:lnTo>
                  <a:pt x="218693" y="2674608"/>
                </a:lnTo>
                <a:close/>
              </a:path>
              <a:path w="395604" h="2695575">
                <a:moveTo>
                  <a:pt x="218312" y="49530"/>
                </a:moveTo>
                <a:lnTo>
                  <a:pt x="218040" y="49747"/>
                </a:lnTo>
                <a:lnTo>
                  <a:pt x="217931" y="50292"/>
                </a:lnTo>
                <a:lnTo>
                  <a:pt x="218312" y="49530"/>
                </a:lnTo>
                <a:close/>
              </a:path>
              <a:path w="395604" h="2695575">
                <a:moveTo>
                  <a:pt x="218693" y="1319784"/>
                </a:moveTo>
                <a:lnTo>
                  <a:pt x="218693" y="49530"/>
                </a:lnTo>
                <a:lnTo>
                  <a:pt x="218312" y="49530"/>
                </a:lnTo>
                <a:lnTo>
                  <a:pt x="217931" y="50292"/>
                </a:lnTo>
                <a:lnTo>
                  <a:pt x="217931" y="1321308"/>
                </a:lnTo>
                <a:lnTo>
                  <a:pt x="218693" y="1319784"/>
                </a:lnTo>
                <a:close/>
              </a:path>
              <a:path w="395604" h="2695575">
                <a:moveTo>
                  <a:pt x="395477" y="2667000"/>
                </a:moveTo>
                <a:lnTo>
                  <a:pt x="374903" y="2666968"/>
                </a:lnTo>
                <a:lnTo>
                  <a:pt x="357377" y="2666238"/>
                </a:lnTo>
                <a:lnTo>
                  <a:pt x="332219" y="2665225"/>
                </a:lnTo>
                <a:lnTo>
                  <a:pt x="306862" y="2663380"/>
                </a:lnTo>
                <a:lnTo>
                  <a:pt x="281606" y="2660485"/>
                </a:lnTo>
                <a:lnTo>
                  <a:pt x="256793" y="2656332"/>
                </a:lnTo>
                <a:lnTo>
                  <a:pt x="250697" y="2655570"/>
                </a:lnTo>
                <a:lnTo>
                  <a:pt x="245363" y="2654046"/>
                </a:lnTo>
                <a:lnTo>
                  <a:pt x="238298" y="2652658"/>
                </a:lnTo>
                <a:lnTo>
                  <a:pt x="231219" y="2650659"/>
                </a:lnTo>
                <a:lnTo>
                  <a:pt x="224354" y="2648068"/>
                </a:lnTo>
                <a:lnTo>
                  <a:pt x="217931" y="2644902"/>
                </a:lnTo>
                <a:lnTo>
                  <a:pt x="218693" y="2646426"/>
                </a:lnTo>
                <a:lnTo>
                  <a:pt x="218693" y="2674608"/>
                </a:lnTo>
                <a:lnTo>
                  <a:pt x="236734" y="2681813"/>
                </a:lnTo>
                <a:lnTo>
                  <a:pt x="286492" y="2689860"/>
                </a:lnTo>
                <a:lnTo>
                  <a:pt x="336832" y="2693524"/>
                </a:lnTo>
                <a:lnTo>
                  <a:pt x="374903" y="2695161"/>
                </a:lnTo>
                <a:lnTo>
                  <a:pt x="394715" y="2695194"/>
                </a:lnTo>
                <a:lnTo>
                  <a:pt x="395477" y="2667000"/>
                </a:lnTo>
                <a:close/>
              </a:path>
              <a:path w="395604" h="2695575">
                <a:moveTo>
                  <a:pt x="218693" y="2646426"/>
                </a:moveTo>
                <a:lnTo>
                  <a:pt x="217931" y="2644902"/>
                </a:lnTo>
                <a:lnTo>
                  <a:pt x="218040" y="2645446"/>
                </a:lnTo>
                <a:lnTo>
                  <a:pt x="218693" y="2646426"/>
                </a:lnTo>
                <a:close/>
              </a:path>
              <a:path w="395604" h="2695575">
                <a:moveTo>
                  <a:pt x="218185" y="49530"/>
                </a:moveTo>
                <a:lnTo>
                  <a:pt x="218040" y="49747"/>
                </a:lnTo>
                <a:lnTo>
                  <a:pt x="218185" y="49530"/>
                </a:lnTo>
                <a:close/>
              </a:path>
              <a:path w="395604" h="2695575">
                <a:moveTo>
                  <a:pt x="218693" y="2648712"/>
                </a:moveTo>
                <a:lnTo>
                  <a:pt x="218693" y="2646426"/>
                </a:lnTo>
                <a:lnTo>
                  <a:pt x="218040" y="2645446"/>
                </a:lnTo>
                <a:lnTo>
                  <a:pt x="218693" y="2648712"/>
                </a:lnTo>
                <a:close/>
              </a:path>
              <a:path w="395604" h="2695575">
                <a:moveTo>
                  <a:pt x="218693" y="48768"/>
                </a:moveTo>
                <a:lnTo>
                  <a:pt x="218693" y="46482"/>
                </a:lnTo>
                <a:lnTo>
                  <a:pt x="218084" y="49530"/>
                </a:lnTo>
                <a:lnTo>
                  <a:pt x="218693" y="48768"/>
                </a:lnTo>
                <a:close/>
              </a:path>
              <a:path w="395604" h="2695575">
                <a:moveTo>
                  <a:pt x="218693" y="48768"/>
                </a:moveTo>
                <a:lnTo>
                  <a:pt x="218185" y="49530"/>
                </a:lnTo>
                <a:lnTo>
                  <a:pt x="218693" y="48768"/>
                </a:lnTo>
                <a:close/>
              </a:path>
              <a:path w="395604" h="2695575">
                <a:moveTo>
                  <a:pt x="218693" y="49530"/>
                </a:moveTo>
                <a:lnTo>
                  <a:pt x="218693" y="48768"/>
                </a:lnTo>
                <a:lnTo>
                  <a:pt x="218312" y="49530"/>
                </a:lnTo>
                <a:lnTo>
                  <a:pt x="218693" y="4953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31339" y="4139438"/>
            <a:ext cx="18884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Program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48684" y="6006084"/>
            <a:ext cx="395605" cy="1019175"/>
          </a:xfrm>
          <a:custGeom>
            <a:avLst/>
            <a:gdLst/>
            <a:ahLst/>
            <a:cxnLst/>
            <a:rect l="l" t="t" r="r" b="b"/>
            <a:pathLst>
              <a:path w="395604" h="1019175">
                <a:moveTo>
                  <a:pt x="174260" y="509433"/>
                </a:moveTo>
                <a:lnTo>
                  <a:pt x="172937" y="508889"/>
                </a:lnTo>
                <a:lnTo>
                  <a:pt x="123667" y="500667"/>
                </a:lnTo>
                <a:lnTo>
                  <a:pt x="73714" y="497000"/>
                </a:lnTo>
                <a:lnTo>
                  <a:pt x="34289" y="495300"/>
                </a:lnTo>
                <a:lnTo>
                  <a:pt x="6095" y="495300"/>
                </a:lnTo>
                <a:lnTo>
                  <a:pt x="0" y="501396"/>
                </a:lnTo>
                <a:lnTo>
                  <a:pt x="0" y="517398"/>
                </a:lnTo>
                <a:lnTo>
                  <a:pt x="6095" y="523494"/>
                </a:lnTo>
                <a:lnTo>
                  <a:pt x="34289" y="523461"/>
                </a:lnTo>
                <a:lnTo>
                  <a:pt x="71501" y="521874"/>
                </a:lnTo>
                <a:lnTo>
                  <a:pt x="122381" y="518179"/>
                </a:lnTo>
                <a:lnTo>
                  <a:pt x="172650" y="510092"/>
                </a:lnTo>
                <a:lnTo>
                  <a:pt x="174260" y="509433"/>
                </a:lnTo>
                <a:close/>
              </a:path>
              <a:path w="395604" h="1019175">
                <a:moveTo>
                  <a:pt x="191261" y="473202"/>
                </a:moveTo>
                <a:lnTo>
                  <a:pt x="184839" y="476368"/>
                </a:lnTo>
                <a:lnTo>
                  <a:pt x="177974" y="478959"/>
                </a:lnTo>
                <a:lnTo>
                  <a:pt x="170895" y="480958"/>
                </a:lnTo>
                <a:lnTo>
                  <a:pt x="163829" y="482346"/>
                </a:lnTo>
                <a:lnTo>
                  <a:pt x="158495" y="483870"/>
                </a:lnTo>
                <a:lnTo>
                  <a:pt x="152399" y="484632"/>
                </a:lnTo>
                <a:lnTo>
                  <a:pt x="127577" y="488787"/>
                </a:lnTo>
                <a:lnTo>
                  <a:pt x="102327" y="491680"/>
                </a:lnTo>
                <a:lnTo>
                  <a:pt x="76958" y="493526"/>
                </a:lnTo>
                <a:lnTo>
                  <a:pt x="51815" y="494538"/>
                </a:lnTo>
                <a:lnTo>
                  <a:pt x="33527" y="495300"/>
                </a:lnTo>
                <a:lnTo>
                  <a:pt x="34289" y="495300"/>
                </a:lnTo>
                <a:lnTo>
                  <a:pt x="73714" y="497000"/>
                </a:lnTo>
                <a:lnTo>
                  <a:pt x="123667" y="500667"/>
                </a:lnTo>
                <a:lnTo>
                  <a:pt x="172937" y="508889"/>
                </a:lnTo>
                <a:lnTo>
                  <a:pt x="174260" y="509433"/>
                </a:lnTo>
                <a:lnTo>
                  <a:pt x="190499" y="502785"/>
                </a:lnTo>
                <a:lnTo>
                  <a:pt x="190499" y="474726"/>
                </a:lnTo>
                <a:lnTo>
                  <a:pt x="191261" y="473202"/>
                </a:lnTo>
                <a:close/>
              </a:path>
              <a:path w="395604" h="1019175">
                <a:moveTo>
                  <a:pt x="217931" y="997903"/>
                </a:moveTo>
                <a:lnTo>
                  <a:pt x="217931" y="969264"/>
                </a:lnTo>
                <a:lnTo>
                  <a:pt x="216407" y="967740"/>
                </a:lnTo>
                <a:lnTo>
                  <a:pt x="216407" y="531114"/>
                </a:lnTo>
                <a:lnTo>
                  <a:pt x="214883" y="529590"/>
                </a:lnTo>
                <a:lnTo>
                  <a:pt x="214121" y="528066"/>
                </a:lnTo>
                <a:lnTo>
                  <a:pt x="210311" y="524256"/>
                </a:lnTo>
                <a:lnTo>
                  <a:pt x="174260" y="509433"/>
                </a:lnTo>
                <a:lnTo>
                  <a:pt x="172650" y="510092"/>
                </a:lnTo>
                <a:lnTo>
                  <a:pt x="122381" y="518179"/>
                </a:lnTo>
                <a:lnTo>
                  <a:pt x="71501" y="521874"/>
                </a:lnTo>
                <a:lnTo>
                  <a:pt x="33527" y="523494"/>
                </a:lnTo>
                <a:lnTo>
                  <a:pt x="76974" y="525294"/>
                </a:lnTo>
                <a:lnTo>
                  <a:pt x="102331" y="527133"/>
                </a:lnTo>
                <a:lnTo>
                  <a:pt x="127586" y="530010"/>
                </a:lnTo>
                <a:lnTo>
                  <a:pt x="152399" y="534162"/>
                </a:lnTo>
                <a:lnTo>
                  <a:pt x="158495" y="534924"/>
                </a:lnTo>
                <a:lnTo>
                  <a:pt x="163829" y="535686"/>
                </a:lnTo>
                <a:lnTo>
                  <a:pt x="170895" y="537994"/>
                </a:lnTo>
                <a:lnTo>
                  <a:pt x="177369" y="539843"/>
                </a:lnTo>
                <a:lnTo>
                  <a:pt x="184062" y="541992"/>
                </a:lnTo>
                <a:lnTo>
                  <a:pt x="190499" y="544830"/>
                </a:lnTo>
                <a:lnTo>
                  <a:pt x="190499" y="541782"/>
                </a:lnTo>
                <a:lnTo>
                  <a:pt x="191109" y="544830"/>
                </a:lnTo>
                <a:lnTo>
                  <a:pt x="191261" y="544830"/>
                </a:lnTo>
                <a:lnTo>
                  <a:pt x="192785" y="546354"/>
                </a:lnTo>
                <a:lnTo>
                  <a:pt x="192785" y="982980"/>
                </a:lnTo>
                <a:lnTo>
                  <a:pt x="194309" y="984504"/>
                </a:lnTo>
                <a:lnTo>
                  <a:pt x="195071" y="986028"/>
                </a:lnTo>
                <a:lnTo>
                  <a:pt x="196595" y="987552"/>
                </a:lnTo>
                <a:lnTo>
                  <a:pt x="196595" y="988314"/>
                </a:lnTo>
                <a:lnTo>
                  <a:pt x="199643" y="990600"/>
                </a:lnTo>
                <a:lnTo>
                  <a:pt x="217931" y="997903"/>
                </a:lnTo>
                <a:close/>
              </a:path>
              <a:path w="395604" h="1019175">
                <a:moveTo>
                  <a:pt x="192785" y="472440"/>
                </a:moveTo>
                <a:lnTo>
                  <a:pt x="192785" y="36576"/>
                </a:lnTo>
                <a:lnTo>
                  <a:pt x="191261" y="39624"/>
                </a:lnTo>
                <a:lnTo>
                  <a:pt x="190499" y="40386"/>
                </a:lnTo>
                <a:lnTo>
                  <a:pt x="190499" y="473577"/>
                </a:lnTo>
                <a:lnTo>
                  <a:pt x="191261" y="473202"/>
                </a:lnTo>
                <a:lnTo>
                  <a:pt x="192023" y="472440"/>
                </a:lnTo>
                <a:lnTo>
                  <a:pt x="192785" y="472440"/>
                </a:lnTo>
                <a:close/>
              </a:path>
              <a:path w="395604" h="1019175">
                <a:moveTo>
                  <a:pt x="191261" y="473202"/>
                </a:moveTo>
                <a:lnTo>
                  <a:pt x="190499" y="474726"/>
                </a:lnTo>
                <a:lnTo>
                  <a:pt x="191153" y="473746"/>
                </a:lnTo>
                <a:lnTo>
                  <a:pt x="191261" y="473202"/>
                </a:lnTo>
                <a:close/>
              </a:path>
              <a:path w="395604" h="1019175">
                <a:moveTo>
                  <a:pt x="191153" y="473746"/>
                </a:moveTo>
                <a:lnTo>
                  <a:pt x="190499" y="474726"/>
                </a:lnTo>
                <a:lnTo>
                  <a:pt x="190499" y="477012"/>
                </a:lnTo>
                <a:lnTo>
                  <a:pt x="191153" y="473746"/>
                </a:lnTo>
                <a:close/>
              </a:path>
              <a:path w="395604" h="1019175">
                <a:moveTo>
                  <a:pt x="192023" y="472440"/>
                </a:moveTo>
                <a:lnTo>
                  <a:pt x="191153" y="473746"/>
                </a:lnTo>
                <a:lnTo>
                  <a:pt x="190499" y="477012"/>
                </a:lnTo>
                <a:lnTo>
                  <a:pt x="190499" y="502785"/>
                </a:lnTo>
                <a:lnTo>
                  <a:pt x="191261" y="502474"/>
                </a:lnTo>
                <a:lnTo>
                  <a:pt x="191261" y="473964"/>
                </a:lnTo>
                <a:lnTo>
                  <a:pt x="192023" y="472440"/>
                </a:lnTo>
                <a:close/>
              </a:path>
              <a:path w="395604" h="1019175">
                <a:moveTo>
                  <a:pt x="191109" y="544830"/>
                </a:moveTo>
                <a:lnTo>
                  <a:pt x="190499" y="541782"/>
                </a:lnTo>
                <a:lnTo>
                  <a:pt x="190499" y="544068"/>
                </a:lnTo>
                <a:lnTo>
                  <a:pt x="191007" y="544830"/>
                </a:lnTo>
                <a:close/>
              </a:path>
              <a:path w="395604" h="1019175">
                <a:moveTo>
                  <a:pt x="191007" y="544830"/>
                </a:moveTo>
                <a:lnTo>
                  <a:pt x="190499" y="544068"/>
                </a:lnTo>
                <a:lnTo>
                  <a:pt x="190880" y="544830"/>
                </a:lnTo>
                <a:close/>
              </a:path>
              <a:path w="395604" h="1019175">
                <a:moveTo>
                  <a:pt x="190880" y="544830"/>
                </a:moveTo>
                <a:lnTo>
                  <a:pt x="190499" y="544068"/>
                </a:lnTo>
                <a:lnTo>
                  <a:pt x="190499" y="544830"/>
                </a:lnTo>
                <a:lnTo>
                  <a:pt x="190880" y="544830"/>
                </a:lnTo>
                <a:close/>
              </a:path>
              <a:path w="395604" h="1019175">
                <a:moveTo>
                  <a:pt x="191261" y="979170"/>
                </a:moveTo>
                <a:lnTo>
                  <a:pt x="191261" y="545592"/>
                </a:lnTo>
                <a:lnTo>
                  <a:pt x="190880" y="544830"/>
                </a:lnTo>
                <a:lnTo>
                  <a:pt x="190499" y="544830"/>
                </a:lnTo>
                <a:lnTo>
                  <a:pt x="190499" y="978408"/>
                </a:lnTo>
                <a:lnTo>
                  <a:pt x="191261" y="979170"/>
                </a:lnTo>
                <a:close/>
              </a:path>
              <a:path w="395604" h="1019175">
                <a:moveTo>
                  <a:pt x="191261" y="545592"/>
                </a:moveTo>
                <a:lnTo>
                  <a:pt x="191153" y="545047"/>
                </a:lnTo>
                <a:lnTo>
                  <a:pt x="191007" y="544830"/>
                </a:lnTo>
                <a:lnTo>
                  <a:pt x="191261" y="545592"/>
                </a:lnTo>
                <a:close/>
              </a:path>
              <a:path w="395604" h="1019175">
                <a:moveTo>
                  <a:pt x="191153" y="545047"/>
                </a:moveTo>
                <a:lnTo>
                  <a:pt x="191109" y="544830"/>
                </a:lnTo>
                <a:lnTo>
                  <a:pt x="191153" y="545047"/>
                </a:lnTo>
                <a:close/>
              </a:path>
              <a:path w="395604" h="1019175">
                <a:moveTo>
                  <a:pt x="192023" y="472440"/>
                </a:moveTo>
                <a:lnTo>
                  <a:pt x="191261" y="473202"/>
                </a:lnTo>
                <a:lnTo>
                  <a:pt x="191153" y="473746"/>
                </a:lnTo>
                <a:lnTo>
                  <a:pt x="192023" y="472440"/>
                </a:lnTo>
                <a:close/>
              </a:path>
              <a:path w="395604" h="1019175">
                <a:moveTo>
                  <a:pt x="192023" y="980694"/>
                </a:moveTo>
                <a:lnTo>
                  <a:pt x="192023" y="546354"/>
                </a:lnTo>
                <a:lnTo>
                  <a:pt x="191153" y="545047"/>
                </a:lnTo>
                <a:lnTo>
                  <a:pt x="191261" y="545592"/>
                </a:lnTo>
                <a:lnTo>
                  <a:pt x="191261" y="979170"/>
                </a:lnTo>
                <a:lnTo>
                  <a:pt x="192023" y="980694"/>
                </a:lnTo>
                <a:close/>
              </a:path>
              <a:path w="395604" h="1019175">
                <a:moveTo>
                  <a:pt x="192785" y="472440"/>
                </a:moveTo>
                <a:lnTo>
                  <a:pt x="192023" y="472440"/>
                </a:lnTo>
                <a:lnTo>
                  <a:pt x="191261" y="473964"/>
                </a:lnTo>
                <a:lnTo>
                  <a:pt x="192785" y="472440"/>
                </a:lnTo>
                <a:close/>
              </a:path>
              <a:path w="395604" h="1019175">
                <a:moveTo>
                  <a:pt x="395477" y="28194"/>
                </a:moveTo>
                <a:lnTo>
                  <a:pt x="394715" y="0"/>
                </a:lnTo>
                <a:lnTo>
                  <a:pt x="374903" y="0"/>
                </a:lnTo>
                <a:lnTo>
                  <a:pt x="335479" y="1704"/>
                </a:lnTo>
                <a:lnTo>
                  <a:pt x="285507" y="5357"/>
                </a:lnTo>
                <a:lnTo>
                  <a:pt x="236227" y="13571"/>
                </a:lnTo>
                <a:lnTo>
                  <a:pt x="198881" y="28956"/>
                </a:lnTo>
                <a:lnTo>
                  <a:pt x="196595" y="30480"/>
                </a:lnTo>
                <a:lnTo>
                  <a:pt x="196595" y="31242"/>
                </a:lnTo>
                <a:lnTo>
                  <a:pt x="195071" y="32766"/>
                </a:lnTo>
                <a:lnTo>
                  <a:pt x="194309" y="34290"/>
                </a:lnTo>
                <a:lnTo>
                  <a:pt x="192785" y="35814"/>
                </a:lnTo>
                <a:lnTo>
                  <a:pt x="192785" y="472440"/>
                </a:lnTo>
                <a:lnTo>
                  <a:pt x="191261" y="473964"/>
                </a:lnTo>
                <a:lnTo>
                  <a:pt x="191261" y="502474"/>
                </a:lnTo>
                <a:lnTo>
                  <a:pt x="208787" y="495300"/>
                </a:lnTo>
                <a:lnTo>
                  <a:pt x="211835" y="493014"/>
                </a:lnTo>
                <a:lnTo>
                  <a:pt x="214121" y="490728"/>
                </a:lnTo>
                <a:lnTo>
                  <a:pt x="214883" y="489204"/>
                </a:lnTo>
                <a:lnTo>
                  <a:pt x="216407" y="487680"/>
                </a:lnTo>
                <a:lnTo>
                  <a:pt x="216407" y="51054"/>
                </a:lnTo>
                <a:lnTo>
                  <a:pt x="217931" y="49530"/>
                </a:lnTo>
                <a:lnTo>
                  <a:pt x="218084" y="49530"/>
                </a:lnTo>
                <a:lnTo>
                  <a:pt x="218693" y="46482"/>
                </a:lnTo>
                <a:lnTo>
                  <a:pt x="218693" y="49530"/>
                </a:lnTo>
                <a:lnTo>
                  <a:pt x="225134" y="46652"/>
                </a:lnTo>
                <a:lnTo>
                  <a:pt x="231805" y="44496"/>
                </a:lnTo>
                <a:lnTo>
                  <a:pt x="238587" y="42570"/>
                </a:lnTo>
                <a:lnTo>
                  <a:pt x="245363" y="40386"/>
                </a:lnTo>
                <a:lnTo>
                  <a:pt x="250697" y="39624"/>
                </a:lnTo>
                <a:lnTo>
                  <a:pt x="256793" y="38862"/>
                </a:lnTo>
                <a:lnTo>
                  <a:pt x="281616" y="34709"/>
                </a:lnTo>
                <a:lnTo>
                  <a:pt x="306866" y="31832"/>
                </a:lnTo>
                <a:lnTo>
                  <a:pt x="332235" y="29993"/>
                </a:lnTo>
                <a:lnTo>
                  <a:pt x="374903" y="28225"/>
                </a:lnTo>
                <a:lnTo>
                  <a:pt x="395477" y="28194"/>
                </a:lnTo>
                <a:close/>
              </a:path>
              <a:path w="395604" h="1019175">
                <a:moveTo>
                  <a:pt x="192785" y="982218"/>
                </a:moveTo>
                <a:lnTo>
                  <a:pt x="192785" y="546354"/>
                </a:lnTo>
                <a:lnTo>
                  <a:pt x="191261" y="544830"/>
                </a:lnTo>
                <a:lnTo>
                  <a:pt x="192023" y="546354"/>
                </a:lnTo>
                <a:lnTo>
                  <a:pt x="192023" y="980694"/>
                </a:lnTo>
                <a:lnTo>
                  <a:pt x="192785" y="982218"/>
                </a:lnTo>
                <a:close/>
              </a:path>
              <a:path w="395604" h="1019175">
                <a:moveTo>
                  <a:pt x="217931" y="49530"/>
                </a:moveTo>
                <a:lnTo>
                  <a:pt x="216407" y="51054"/>
                </a:lnTo>
                <a:lnTo>
                  <a:pt x="216407" y="486918"/>
                </a:lnTo>
                <a:lnTo>
                  <a:pt x="217169" y="485394"/>
                </a:lnTo>
                <a:lnTo>
                  <a:pt x="217169" y="51054"/>
                </a:lnTo>
                <a:lnTo>
                  <a:pt x="217931" y="49530"/>
                </a:lnTo>
                <a:close/>
              </a:path>
              <a:path w="395604" h="1019175">
                <a:moveTo>
                  <a:pt x="218693" y="968877"/>
                </a:moveTo>
                <a:lnTo>
                  <a:pt x="218693" y="537210"/>
                </a:lnTo>
                <a:lnTo>
                  <a:pt x="217931" y="535686"/>
                </a:lnTo>
                <a:lnTo>
                  <a:pt x="217931" y="534924"/>
                </a:lnTo>
                <a:lnTo>
                  <a:pt x="216407" y="531876"/>
                </a:lnTo>
                <a:lnTo>
                  <a:pt x="216407" y="967740"/>
                </a:lnTo>
                <a:lnTo>
                  <a:pt x="217169" y="967740"/>
                </a:lnTo>
                <a:lnTo>
                  <a:pt x="217931" y="968502"/>
                </a:lnTo>
                <a:lnTo>
                  <a:pt x="218693" y="968877"/>
                </a:lnTo>
                <a:close/>
              </a:path>
              <a:path w="395604" h="1019175">
                <a:moveTo>
                  <a:pt x="217931" y="969264"/>
                </a:moveTo>
                <a:lnTo>
                  <a:pt x="217169" y="967740"/>
                </a:lnTo>
                <a:lnTo>
                  <a:pt x="216407" y="967740"/>
                </a:lnTo>
                <a:lnTo>
                  <a:pt x="217931" y="969264"/>
                </a:lnTo>
                <a:close/>
              </a:path>
              <a:path w="395604" h="1019175">
                <a:moveTo>
                  <a:pt x="218040" y="49747"/>
                </a:moveTo>
                <a:lnTo>
                  <a:pt x="217169" y="51054"/>
                </a:lnTo>
                <a:lnTo>
                  <a:pt x="217169" y="485394"/>
                </a:lnTo>
                <a:lnTo>
                  <a:pt x="217931" y="483870"/>
                </a:lnTo>
                <a:lnTo>
                  <a:pt x="217931" y="50292"/>
                </a:lnTo>
                <a:lnTo>
                  <a:pt x="218040" y="49747"/>
                </a:lnTo>
                <a:close/>
              </a:path>
              <a:path w="395604" h="1019175">
                <a:moveTo>
                  <a:pt x="218040" y="969046"/>
                </a:moveTo>
                <a:lnTo>
                  <a:pt x="217931" y="968502"/>
                </a:lnTo>
                <a:lnTo>
                  <a:pt x="217169" y="967740"/>
                </a:lnTo>
                <a:lnTo>
                  <a:pt x="218040" y="969046"/>
                </a:lnTo>
                <a:close/>
              </a:path>
              <a:path w="395604" h="1019175">
                <a:moveTo>
                  <a:pt x="218693" y="998208"/>
                </a:moveTo>
                <a:lnTo>
                  <a:pt x="218693" y="972312"/>
                </a:lnTo>
                <a:lnTo>
                  <a:pt x="218040" y="969046"/>
                </a:lnTo>
                <a:lnTo>
                  <a:pt x="217169" y="967740"/>
                </a:lnTo>
                <a:lnTo>
                  <a:pt x="217931" y="969264"/>
                </a:lnTo>
                <a:lnTo>
                  <a:pt x="217931" y="997903"/>
                </a:lnTo>
                <a:lnTo>
                  <a:pt x="218693" y="998208"/>
                </a:lnTo>
                <a:close/>
              </a:path>
              <a:path w="395604" h="1019175">
                <a:moveTo>
                  <a:pt x="218312" y="49530"/>
                </a:moveTo>
                <a:lnTo>
                  <a:pt x="218040" y="49747"/>
                </a:lnTo>
                <a:lnTo>
                  <a:pt x="217931" y="50292"/>
                </a:lnTo>
                <a:lnTo>
                  <a:pt x="218312" y="49530"/>
                </a:lnTo>
                <a:close/>
              </a:path>
              <a:path w="395604" h="1019175">
                <a:moveTo>
                  <a:pt x="218693" y="481584"/>
                </a:moveTo>
                <a:lnTo>
                  <a:pt x="218693" y="49530"/>
                </a:lnTo>
                <a:lnTo>
                  <a:pt x="218312" y="49530"/>
                </a:lnTo>
                <a:lnTo>
                  <a:pt x="217931" y="50292"/>
                </a:lnTo>
                <a:lnTo>
                  <a:pt x="217931" y="483108"/>
                </a:lnTo>
                <a:lnTo>
                  <a:pt x="218693" y="481584"/>
                </a:lnTo>
                <a:close/>
              </a:path>
              <a:path w="395604" h="1019175">
                <a:moveTo>
                  <a:pt x="395477" y="990600"/>
                </a:moveTo>
                <a:lnTo>
                  <a:pt x="374903" y="990568"/>
                </a:lnTo>
                <a:lnTo>
                  <a:pt x="357377" y="989838"/>
                </a:lnTo>
                <a:lnTo>
                  <a:pt x="332219" y="988825"/>
                </a:lnTo>
                <a:lnTo>
                  <a:pt x="306862" y="986980"/>
                </a:lnTo>
                <a:lnTo>
                  <a:pt x="281607" y="984085"/>
                </a:lnTo>
                <a:lnTo>
                  <a:pt x="256793" y="979932"/>
                </a:lnTo>
                <a:lnTo>
                  <a:pt x="250697" y="979170"/>
                </a:lnTo>
                <a:lnTo>
                  <a:pt x="245363" y="977646"/>
                </a:lnTo>
                <a:lnTo>
                  <a:pt x="238302" y="976256"/>
                </a:lnTo>
                <a:lnTo>
                  <a:pt x="231219" y="974255"/>
                </a:lnTo>
                <a:lnTo>
                  <a:pt x="224350" y="971663"/>
                </a:lnTo>
                <a:lnTo>
                  <a:pt x="217931" y="968502"/>
                </a:lnTo>
                <a:lnTo>
                  <a:pt x="218693" y="970026"/>
                </a:lnTo>
                <a:lnTo>
                  <a:pt x="218693" y="998208"/>
                </a:lnTo>
                <a:lnTo>
                  <a:pt x="236736" y="1005413"/>
                </a:lnTo>
                <a:lnTo>
                  <a:pt x="286497" y="1013460"/>
                </a:lnTo>
                <a:lnTo>
                  <a:pt x="336837" y="1017124"/>
                </a:lnTo>
                <a:lnTo>
                  <a:pt x="374903" y="1018761"/>
                </a:lnTo>
                <a:lnTo>
                  <a:pt x="394715" y="1018794"/>
                </a:lnTo>
                <a:lnTo>
                  <a:pt x="395477" y="990600"/>
                </a:lnTo>
                <a:close/>
              </a:path>
              <a:path w="395604" h="1019175">
                <a:moveTo>
                  <a:pt x="218693" y="970026"/>
                </a:moveTo>
                <a:lnTo>
                  <a:pt x="217931" y="968502"/>
                </a:lnTo>
                <a:lnTo>
                  <a:pt x="218040" y="969046"/>
                </a:lnTo>
                <a:lnTo>
                  <a:pt x="218693" y="970026"/>
                </a:lnTo>
                <a:close/>
              </a:path>
              <a:path w="395604" h="1019175">
                <a:moveTo>
                  <a:pt x="218185" y="49530"/>
                </a:moveTo>
                <a:lnTo>
                  <a:pt x="218040" y="49747"/>
                </a:lnTo>
                <a:lnTo>
                  <a:pt x="218185" y="49530"/>
                </a:lnTo>
                <a:close/>
              </a:path>
              <a:path w="395604" h="1019175">
                <a:moveTo>
                  <a:pt x="218693" y="972312"/>
                </a:moveTo>
                <a:lnTo>
                  <a:pt x="218693" y="970026"/>
                </a:lnTo>
                <a:lnTo>
                  <a:pt x="218040" y="969046"/>
                </a:lnTo>
                <a:lnTo>
                  <a:pt x="218693" y="972312"/>
                </a:lnTo>
                <a:close/>
              </a:path>
              <a:path w="395604" h="1019175">
                <a:moveTo>
                  <a:pt x="218693" y="48768"/>
                </a:moveTo>
                <a:lnTo>
                  <a:pt x="218693" y="46482"/>
                </a:lnTo>
                <a:lnTo>
                  <a:pt x="218084" y="49530"/>
                </a:lnTo>
                <a:lnTo>
                  <a:pt x="218693" y="48768"/>
                </a:lnTo>
                <a:close/>
              </a:path>
              <a:path w="395604" h="1019175">
                <a:moveTo>
                  <a:pt x="218693" y="48768"/>
                </a:moveTo>
                <a:lnTo>
                  <a:pt x="218185" y="49530"/>
                </a:lnTo>
                <a:lnTo>
                  <a:pt x="218693" y="48768"/>
                </a:lnTo>
                <a:close/>
              </a:path>
              <a:path w="395604" h="1019175">
                <a:moveTo>
                  <a:pt x="218693" y="49530"/>
                </a:moveTo>
                <a:lnTo>
                  <a:pt x="218693" y="48768"/>
                </a:lnTo>
                <a:lnTo>
                  <a:pt x="218312" y="49530"/>
                </a:lnTo>
                <a:lnTo>
                  <a:pt x="218693" y="4953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20722" y="6120636"/>
            <a:ext cx="15849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190" marR="5080" indent="-36512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Messages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/  </a:t>
            </a:r>
            <a:r>
              <a:rPr dirty="0" sz="2400" spc="-5"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340" y="1685795"/>
            <a:ext cx="214376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Name of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sketch  Compile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sketch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95600" y="1991105"/>
            <a:ext cx="1982470" cy="133350"/>
          </a:xfrm>
          <a:custGeom>
            <a:avLst/>
            <a:gdLst/>
            <a:ahLst/>
            <a:cxnLst/>
            <a:rect l="l" t="t" r="r" b="b"/>
            <a:pathLst>
              <a:path w="1982470" h="133350">
                <a:moveTo>
                  <a:pt x="1924621" y="66675"/>
                </a:moveTo>
                <a:lnTo>
                  <a:pt x="1900485" y="52577"/>
                </a:lnTo>
                <a:lnTo>
                  <a:pt x="0" y="52578"/>
                </a:lnTo>
                <a:lnTo>
                  <a:pt x="0" y="80772"/>
                </a:lnTo>
                <a:lnTo>
                  <a:pt x="1900485" y="80771"/>
                </a:lnTo>
                <a:lnTo>
                  <a:pt x="1924621" y="66675"/>
                </a:lnTo>
                <a:close/>
              </a:path>
              <a:path w="1982470" h="133350">
                <a:moveTo>
                  <a:pt x="1981962" y="66293"/>
                </a:moveTo>
                <a:lnTo>
                  <a:pt x="1874520" y="4571"/>
                </a:lnTo>
                <a:lnTo>
                  <a:pt x="1867662" y="0"/>
                </a:lnTo>
                <a:lnTo>
                  <a:pt x="1859279" y="2286"/>
                </a:lnTo>
                <a:lnTo>
                  <a:pt x="1855470" y="9143"/>
                </a:lnTo>
                <a:lnTo>
                  <a:pt x="1850898" y="16001"/>
                </a:lnTo>
                <a:lnTo>
                  <a:pt x="1853184" y="25145"/>
                </a:lnTo>
                <a:lnTo>
                  <a:pt x="1860041" y="28956"/>
                </a:lnTo>
                <a:lnTo>
                  <a:pt x="1900485" y="52577"/>
                </a:lnTo>
                <a:lnTo>
                  <a:pt x="1953005" y="52577"/>
                </a:lnTo>
                <a:lnTo>
                  <a:pt x="1953005" y="83133"/>
                </a:lnTo>
                <a:lnTo>
                  <a:pt x="1981962" y="66293"/>
                </a:lnTo>
                <a:close/>
              </a:path>
              <a:path w="1982470" h="133350">
                <a:moveTo>
                  <a:pt x="1953005" y="83133"/>
                </a:moveTo>
                <a:lnTo>
                  <a:pt x="1953005" y="80771"/>
                </a:lnTo>
                <a:lnTo>
                  <a:pt x="1900485" y="80771"/>
                </a:lnTo>
                <a:lnTo>
                  <a:pt x="1860041" y="104393"/>
                </a:lnTo>
                <a:lnTo>
                  <a:pt x="1853184" y="108204"/>
                </a:lnTo>
                <a:lnTo>
                  <a:pt x="1850898" y="117348"/>
                </a:lnTo>
                <a:lnTo>
                  <a:pt x="1855470" y="124206"/>
                </a:lnTo>
                <a:lnTo>
                  <a:pt x="1859279" y="130301"/>
                </a:lnTo>
                <a:lnTo>
                  <a:pt x="1867662" y="133350"/>
                </a:lnTo>
                <a:lnTo>
                  <a:pt x="1874520" y="128777"/>
                </a:lnTo>
                <a:lnTo>
                  <a:pt x="1953005" y="83133"/>
                </a:lnTo>
                <a:close/>
              </a:path>
              <a:path w="1982470" h="133350">
                <a:moveTo>
                  <a:pt x="1953005" y="80771"/>
                </a:moveTo>
                <a:lnTo>
                  <a:pt x="1953005" y="52577"/>
                </a:lnTo>
                <a:lnTo>
                  <a:pt x="1900485" y="52577"/>
                </a:lnTo>
                <a:lnTo>
                  <a:pt x="1924621" y="66675"/>
                </a:lnTo>
                <a:lnTo>
                  <a:pt x="1946148" y="54101"/>
                </a:lnTo>
                <a:lnTo>
                  <a:pt x="1946148" y="80771"/>
                </a:lnTo>
                <a:lnTo>
                  <a:pt x="1953005" y="80771"/>
                </a:lnTo>
                <a:close/>
              </a:path>
              <a:path w="1982470" h="133350">
                <a:moveTo>
                  <a:pt x="1946148" y="80771"/>
                </a:moveTo>
                <a:lnTo>
                  <a:pt x="1946148" y="79248"/>
                </a:lnTo>
                <a:lnTo>
                  <a:pt x="1924621" y="66675"/>
                </a:lnTo>
                <a:lnTo>
                  <a:pt x="1900485" y="80771"/>
                </a:lnTo>
                <a:lnTo>
                  <a:pt x="1946148" y="80771"/>
                </a:lnTo>
                <a:close/>
              </a:path>
              <a:path w="1982470" h="133350">
                <a:moveTo>
                  <a:pt x="1946148" y="79248"/>
                </a:moveTo>
                <a:lnTo>
                  <a:pt x="1946148" y="54101"/>
                </a:lnTo>
                <a:lnTo>
                  <a:pt x="1924621" y="66675"/>
                </a:lnTo>
                <a:lnTo>
                  <a:pt x="1946148" y="79248"/>
                </a:lnTo>
                <a:close/>
              </a:path>
            </a:pathLst>
          </a:custGeom>
          <a:solidFill>
            <a:srgbClr val="DA192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6377" y="741680"/>
            <a:ext cx="502539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Arduino</a:t>
            </a:r>
            <a:r>
              <a:rPr dirty="0" sz="4400" spc="-35"/>
              <a:t> </a:t>
            </a:r>
            <a:r>
              <a:rPr dirty="0" sz="4400" spc="-5"/>
              <a:t>Reference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12063" y="1853183"/>
            <a:ext cx="3536441" cy="355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0228" y="1853184"/>
            <a:ext cx="5425440" cy="5385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33550" y="2647950"/>
            <a:ext cx="647700" cy="190500"/>
          </a:xfrm>
          <a:custGeom>
            <a:avLst/>
            <a:gdLst/>
            <a:ahLst/>
            <a:cxnLst/>
            <a:rect l="l" t="t" r="r" b="b"/>
            <a:pathLst>
              <a:path w="647700" h="190500">
                <a:moveTo>
                  <a:pt x="647700" y="171449"/>
                </a:moveTo>
                <a:lnTo>
                  <a:pt x="647700" y="19049"/>
                </a:lnTo>
                <a:lnTo>
                  <a:pt x="646223" y="11894"/>
                </a:lnTo>
                <a:lnTo>
                  <a:pt x="642175" y="5810"/>
                </a:lnTo>
                <a:lnTo>
                  <a:pt x="636127" y="1583"/>
                </a:lnTo>
                <a:lnTo>
                  <a:pt x="628650" y="0"/>
                </a:lnTo>
                <a:lnTo>
                  <a:pt x="19050" y="0"/>
                </a:lnTo>
                <a:lnTo>
                  <a:pt x="11894" y="1583"/>
                </a:lnTo>
                <a:lnTo>
                  <a:pt x="5810" y="5810"/>
                </a:lnTo>
                <a:lnTo>
                  <a:pt x="1583" y="11894"/>
                </a:lnTo>
                <a:lnTo>
                  <a:pt x="0" y="19050"/>
                </a:lnTo>
                <a:lnTo>
                  <a:pt x="0" y="171450"/>
                </a:lnTo>
                <a:lnTo>
                  <a:pt x="1583" y="178927"/>
                </a:lnTo>
                <a:lnTo>
                  <a:pt x="5810" y="184975"/>
                </a:lnTo>
                <a:lnTo>
                  <a:pt x="11894" y="189023"/>
                </a:lnTo>
                <a:lnTo>
                  <a:pt x="19050" y="190500"/>
                </a:lnTo>
                <a:lnTo>
                  <a:pt x="19050" y="38100"/>
                </a:lnTo>
                <a:lnTo>
                  <a:pt x="38100" y="19049"/>
                </a:lnTo>
                <a:lnTo>
                  <a:pt x="38100" y="38100"/>
                </a:lnTo>
                <a:lnTo>
                  <a:pt x="609600" y="38099"/>
                </a:lnTo>
                <a:lnTo>
                  <a:pt x="609600" y="19049"/>
                </a:lnTo>
                <a:lnTo>
                  <a:pt x="628650" y="38099"/>
                </a:lnTo>
                <a:lnTo>
                  <a:pt x="628650" y="190499"/>
                </a:lnTo>
                <a:lnTo>
                  <a:pt x="636127" y="189023"/>
                </a:lnTo>
                <a:lnTo>
                  <a:pt x="642175" y="184975"/>
                </a:lnTo>
                <a:lnTo>
                  <a:pt x="646223" y="178927"/>
                </a:lnTo>
                <a:lnTo>
                  <a:pt x="647700" y="171449"/>
                </a:lnTo>
                <a:close/>
              </a:path>
              <a:path w="647700" h="190500">
                <a:moveTo>
                  <a:pt x="38100" y="38100"/>
                </a:moveTo>
                <a:lnTo>
                  <a:pt x="38100" y="19049"/>
                </a:lnTo>
                <a:lnTo>
                  <a:pt x="19050" y="38100"/>
                </a:lnTo>
                <a:lnTo>
                  <a:pt x="38100" y="38100"/>
                </a:lnTo>
                <a:close/>
              </a:path>
              <a:path w="647700" h="190500">
                <a:moveTo>
                  <a:pt x="38100" y="152400"/>
                </a:moveTo>
                <a:lnTo>
                  <a:pt x="38100" y="38100"/>
                </a:lnTo>
                <a:lnTo>
                  <a:pt x="19050" y="38100"/>
                </a:lnTo>
                <a:lnTo>
                  <a:pt x="19050" y="152400"/>
                </a:lnTo>
                <a:lnTo>
                  <a:pt x="38100" y="152400"/>
                </a:lnTo>
                <a:close/>
              </a:path>
              <a:path w="647700" h="190500">
                <a:moveTo>
                  <a:pt x="628650" y="152399"/>
                </a:moveTo>
                <a:lnTo>
                  <a:pt x="19050" y="152400"/>
                </a:lnTo>
                <a:lnTo>
                  <a:pt x="38100" y="171450"/>
                </a:lnTo>
                <a:lnTo>
                  <a:pt x="38100" y="190500"/>
                </a:lnTo>
                <a:lnTo>
                  <a:pt x="609600" y="190499"/>
                </a:lnTo>
                <a:lnTo>
                  <a:pt x="609600" y="171449"/>
                </a:lnTo>
                <a:lnTo>
                  <a:pt x="628650" y="152399"/>
                </a:lnTo>
                <a:close/>
              </a:path>
              <a:path w="647700" h="190500">
                <a:moveTo>
                  <a:pt x="38100" y="190500"/>
                </a:moveTo>
                <a:lnTo>
                  <a:pt x="38100" y="171450"/>
                </a:lnTo>
                <a:lnTo>
                  <a:pt x="19050" y="152400"/>
                </a:lnTo>
                <a:lnTo>
                  <a:pt x="19050" y="190500"/>
                </a:lnTo>
                <a:lnTo>
                  <a:pt x="38100" y="190500"/>
                </a:lnTo>
                <a:close/>
              </a:path>
              <a:path w="647700" h="190500">
                <a:moveTo>
                  <a:pt x="628650" y="38099"/>
                </a:moveTo>
                <a:lnTo>
                  <a:pt x="609600" y="19049"/>
                </a:lnTo>
                <a:lnTo>
                  <a:pt x="609600" y="38099"/>
                </a:lnTo>
                <a:lnTo>
                  <a:pt x="628650" y="38099"/>
                </a:lnTo>
                <a:close/>
              </a:path>
              <a:path w="647700" h="190500">
                <a:moveTo>
                  <a:pt x="628650" y="152399"/>
                </a:moveTo>
                <a:lnTo>
                  <a:pt x="628650" y="38099"/>
                </a:lnTo>
                <a:lnTo>
                  <a:pt x="609600" y="38099"/>
                </a:lnTo>
                <a:lnTo>
                  <a:pt x="609600" y="152399"/>
                </a:lnTo>
                <a:lnTo>
                  <a:pt x="628650" y="152399"/>
                </a:lnTo>
                <a:close/>
              </a:path>
              <a:path w="647700" h="190500">
                <a:moveTo>
                  <a:pt x="628650" y="190499"/>
                </a:moveTo>
                <a:lnTo>
                  <a:pt x="628650" y="152399"/>
                </a:lnTo>
                <a:lnTo>
                  <a:pt x="609600" y="171449"/>
                </a:lnTo>
                <a:lnTo>
                  <a:pt x="609600" y="190499"/>
                </a:lnTo>
                <a:lnTo>
                  <a:pt x="628650" y="190499"/>
                </a:lnTo>
                <a:close/>
              </a:path>
            </a:pathLst>
          </a:custGeom>
          <a:solidFill>
            <a:srgbClr val="0099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61438" y="2724911"/>
            <a:ext cx="1906905" cy="209550"/>
          </a:xfrm>
          <a:custGeom>
            <a:avLst/>
            <a:gdLst/>
            <a:ahLst/>
            <a:cxnLst/>
            <a:rect l="l" t="t" r="r" b="b"/>
            <a:pathLst>
              <a:path w="1906904" h="209550">
                <a:moveTo>
                  <a:pt x="1830892" y="128394"/>
                </a:moveTo>
                <a:lnTo>
                  <a:pt x="1800031" y="107820"/>
                </a:lnTo>
                <a:lnTo>
                  <a:pt x="2286" y="0"/>
                </a:lnTo>
                <a:lnTo>
                  <a:pt x="0" y="37338"/>
                </a:lnTo>
                <a:lnTo>
                  <a:pt x="1797974" y="145172"/>
                </a:lnTo>
                <a:lnTo>
                  <a:pt x="1830892" y="128394"/>
                </a:lnTo>
                <a:close/>
              </a:path>
              <a:path w="1906904" h="209550">
                <a:moveTo>
                  <a:pt x="1869948" y="151064"/>
                </a:moveTo>
                <a:lnTo>
                  <a:pt x="1869948" y="112013"/>
                </a:lnTo>
                <a:lnTo>
                  <a:pt x="1867662" y="149351"/>
                </a:lnTo>
                <a:lnTo>
                  <a:pt x="1797974" y="145172"/>
                </a:lnTo>
                <a:lnTo>
                  <a:pt x="1741932" y="173735"/>
                </a:lnTo>
                <a:lnTo>
                  <a:pt x="1735800" y="178307"/>
                </a:lnTo>
                <a:lnTo>
                  <a:pt x="1732311" y="184594"/>
                </a:lnTo>
                <a:lnTo>
                  <a:pt x="1731537" y="191738"/>
                </a:lnTo>
                <a:lnTo>
                  <a:pt x="1733550" y="198881"/>
                </a:lnTo>
                <a:lnTo>
                  <a:pt x="1738122" y="204692"/>
                </a:lnTo>
                <a:lnTo>
                  <a:pt x="1744408" y="208216"/>
                </a:lnTo>
                <a:lnTo>
                  <a:pt x="1751552" y="209168"/>
                </a:lnTo>
                <a:lnTo>
                  <a:pt x="1758696" y="207263"/>
                </a:lnTo>
                <a:lnTo>
                  <a:pt x="1869948" y="151064"/>
                </a:lnTo>
                <a:close/>
              </a:path>
              <a:path w="1906904" h="209550">
                <a:moveTo>
                  <a:pt x="1906524" y="132587"/>
                </a:moveTo>
                <a:lnTo>
                  <a:pt x="1768602" y="41147"/>
                </a:lnTo>
                <a:lnTo>
                  <a:pt x="1761767" y="38552"/>
                </a:lnTo>
                <a:lnTo>
                  <a:pt x="1754505" y="38671"/>
                </a:lnTo>
                <a:lnTo>
                  <a:pt x="1747813" y="41362"/>
                </a:lnTo>
                <a:lnTo>
                  <a:pt x="1742694" y="46481"/>
                </a:lnTo>
                <a:lnTo>
                  <a:pt x="1739669" y="53649"/>
                </a:lnTo>
                <a:lnTo>
                  <a:pt x="1739645" y="60959"/>
                </a:lnTo>
                <a:lnTo>
                  <a:pt x="1742479" y="67698"/>
                </a:lnTo>
                <a:lnTo>
                  <a:pt x="1748028" y="73151"/>
                </a:lnTo>
                <a:lnTo>
                  <a:pt x="1800031" y="107820"/>
                </a:lnTo>
                <a:lnTo>
                  <a:pt x="1869948" y="112013"/>
                </a:lnTo>
                <a:lnTo>
                  <a:pt x="1869948" y="151064"/>
                </a:lnTo>
                <a:lnTo>
                  <a:pt x="1906524" y="132587"/>
                </a:lnTo>
                <a:close/>
              </a:path>
              <a:path w="1906904" h="209550">
                <a:moveTo>
                  <a:pt x="1860042" y="148894"/>
                </a:moveTo>
                <a:lnTo>
                  <a:pt x="1860042" y="113537"/>
                </a:lnTo>
                <a:lnTo>
                  <a:pt x="1857756" y="146303"/>
                </a:lnTo>
                <a:lnTo>
                  <a:pt x="1830892" y="128394"/>
                </a:lnTo>
                <a:lnTo>
                  <a:pt x="1797974" y="145172"/>
                </a:lnTo>
                <a:lnTo>
                  <a:pt x="1860042" y="148894"/>
                </a:lnTo>
                <a:close/>
              </a:path>
              <a:path w="1906904" h="209550">
                <a:moveTo>
                  <a:pt x="1869948" y="112013"/>
                </a:moveTo>
                <a:lnTo>
                  <a:pt x="1800031" y="107820"/>
                </a:lnTo>
                <a:lnTo>
                  <a:pt x="1830892" y="128394"/>
                </a:lnTo>
                <a:lnTo>
                  <a:pt x="1860042" y="113537"/>
                </a:lnTo>
                <a:lnTo>
                  <a:pt x="1860042" y="148894"/>
                </a:lnTo>
                <a:lnTo>
                  <a:pt x="1867662" y="149351"/>
                </a:lnTo>
                <a:lnTo>
                  <a:pt x="1869948" y="112013"/>
                </a:lnTo>
                <a:close/>
              </a:path>
              <a:path w="1906904" h="209550">
                <a:moveTo>
                  <a:pt x="1860042" y="113537"/>
                </a:moveTo>
                <a:lnTo>
                  <a:pt x="1830892" y="128394"/>
                </a:lnTo>
                <a:lnTo>
                  <a:pt x="1857756" y="146303"/>
                </a:lnTo>
                <a:lnTo>
                  <a:pt x="1860042" y="113537"/>
                </a:lnTo>
                <a:close/>
              </a:path>
            </a:pathLst>
          </a:custGeom>
          <a:solidFill>
            <a:srgbClr val="0099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5940" y="5589523"/>
            <a:ext cx="346519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Arial"/>
                <a:cs typeface="Arial"/>
              </a:rPr>
              <a:t>Arduino Reference </a:t>
            </a:r>
            <a:r>
              <a:rPr dirty="0" sz="1600" spc="-5">
                <a:latin typeface="Arial"/>
                <a:cs typeface="Arial"/>
              </a:rPr>
              <a:t>is installed locally  or available online at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u="heavy" sz="1600" spc="-5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6"/>
              </a:rPr>
              <a:t>http://arduino.cc/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695" y="741680"/>
            <a:ext cx="67957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Arduino Sketch</a:t>
            </a:r>
            <a:r>
              <a:rPr dirty="0" sz="4400"/>
              <a:t> </a:t>
            </a:r>
            <a:r>
              <a:rPr dirty="0" sz="4400" spc="-5"/>
              <a:t>Structure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50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pc="-5"/>
              <a:t>void</a:t>
            </a:r>
            <a:r>
              <a:rPr dirty="0" spc="-30"/>
              <a:t> </a:t>
            </a:r>
            <a:r>
              <a:rPr dirty="0" b="1">
                <a:latin typeface="Consolas"/>
                <a:cs typeface="Consolas"/>
              </a:rPr>
              <a:t>setup</a:t>
            </a:r>
            <a:r>
              <a:rPr dirty="0">
                <a:solidFill>
                  <a:srgbClr val="000000"/>
                </a:solidFill>
              </a:rPr>
              <a:t>()</a:t>
            </a:r>
          </a:p>
          <a:p>
            <a:pPr lvl="1" marL="755650" marR="5080" indent="-285750">
              <a:lnSpc>
                <a:spcPct val="100000"/>
              </a:lnSpc>
              <a:spcBef>
                <a:spcPts val="775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Will be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executed  only when the  program begins  (or reset button  is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pressed)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pc="-5"/>
              <a:t>void</a:t>
            </a:r>
            <a:r>
              <a:rPr dirty="0" spc="-25"/>
              <a:t> </a:t>
            </a:r>
            <a:r>
              <a:rPr dirty="0" b="1">
                <a:latin typeface="Consolas"/>
                <a:cs typeface="Consolas"/>
              </a:rPr>
              <a:t>loop</a:t>
            </a:r>
            <a:r>
              <a:rPr dirty="0">
                <a:solidFill>
                  <a:srgbClr val="000000"/>
                </a:solidFill>
              </a:rPr>
              <a:t>()</a:t>
            </a:r>
          </a:p>
          <a:p>
            <a:pPr lvl="1" marL="755650" marR="5080" indent="-285750">
              <a:lnSpc>
                <a:spcPct val="100000"/>
              </a:lnSpc>
              <a:spcBef>
                <a:spcPts val="775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Will be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executed  repeatedly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0684" y="2196083"/>
            <a:ext cx="4371975" cy="1769110"/>
          </a:xfrm>
          <a:custGeom>
            <a:avLst/>
            <a:gdLst/>
            <a:ahLst/>
            <a:cxnLst/>
            <a:rect l="l" t="t" r="r" b="b"/>
            <a:pathLst>
              <a:path w="4371975" h="1769110">
                <a:moveTo>
                  <a:pt x="4371594" y="13716"/>
                </a:moveTo>
                <a:lnTo>
                  <a:pt x="4371594" y="6096"/>
                </a:lnTo>
                <a:lnTo>
                  <a:pt x="43654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3716"/>
                </a:lnTo>
                <a:lnTo>
                  <a:pt x="13715" y="19221"/>
                </a:lnTo>
                <a:lnTo>
                  <a:pt x="13715" y="13716"/>
                </a:lnTo>
                <a:lnTo>
                  <a:pt x="4371594" y="13716"/>
                </a:lnTo>
                <a:close/>
              </a:path>
              <a:path w="4371975" h="1769110">
                <a:moveTo>
                  <a:pt x="4357115" y="1768602"/>
                </a:moveTo>
                <a:lnTo>
                  <a:pt x="4357115" y="1762790"/>
                </a:lnTo>
                <a:lnTo>
                  <a:pt x="13715" y="19221"/>
                </a:lnTo>
                <a:lnTo>
                  <a:pt x="13715" y="1768602"/>
                </a:lnTo>
                <a:lnTo>
                  <a:pt x="4357115" y="1768602"/>
                </a:lnTo>
                <a:close/>
              </a:path>
              <a:path w="4371975" h="1769110">
                <a:moveTo>
                  <a:pt x="4371594" y="1768602"/>
                </a:moveTo>
                <a:lnTo>
                  <a:pt x="4371594" y="13716"/>
                </a:lnTo>
                <a:lnTo>
                  <a:pt x="4357115" y="13716"/>
                </a:lnTo>
                <a:lnTo>
                  <a:pt x="4357115" y="28194"/>
                </a:lnTo>
                <a:lnTo>
                  <a:pt x="4357116" y="1762790"/>
                </a:lnTo>
                <a:lnTo>
                  <a:pt x="4371594" y="1768602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4400" y="2209800"/>
            <a:ext cx="4343400" cy="1755139"/>
          </a:xfrm>
          <a:custGeom>
            <a:avLst/>
            <a:gdLst/>
            <a:ahLst/>
            <a:cxnLst/>
            <a:rect l="l" t="t" r="r" b="b"/>
            <a:pathLst>
              <a:path w="4343400" h="1755139">
                <a:moveTo>
                  <a:pt x="0" y="0"/>
                </a:moveTo>
                <a:lnTo>
                  <a:pt x="0" y="1754886"/>
                </a:lnTo>
                <a:lnTo>
                  <a:pt x="4343400" y="1754886"/>
                </a:lnTo>
                <a:lnTo>
                  <a:pt x="434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0684" y="2196083"/>
            <a:ext cx="4371975" cy="1782445"/>
          </a:xfrm>
          <a:custGeom>
            <a:avLst/>
            <a:gdLst/>
            <a:ahLst/>
            <a:cxnLst/>
            <a:rect l="l" t="t" r="r" b="b"/>
            <a:pathLst>
              <a:path w="4371975" h="1782445">
                <a:moveTo>
                  <a:pt x="4371594" y="1776222"/>
                </a:moveTo>
                <a:lnTo>
                  <a:pt x="4371594" y="6096"/>
                </a:lnTo>
                <a:lnTo>
                  <a:pt x="43654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776222"/>
                </a:lnTo>
                <a:lnTo>
                  <a:pt x="6096" y="1782318"/>
                </a:lnTo>
                <a:lnTo>
                  <a:pt x="13715" y="1782318"/>
                </a:lnTo>
                <a:lnTo>
                  <a:pt x="13716" y="28194"/>
                </a:lnTo>
                <a:lnTo>
                  <a:pt x="28193" y="13716"/>
                </a:lnTo>
                <a:lnTo>
                  <a:pt x="28194" y="28194"/>
                </a:lnTo>
                <a:lnTo>
                  <a:pt x="4343400" y="28194"/>
                </a:lnTo>
                <a:lnTo>
                  <a:pt x="4343400" y="13716"/>
                </a:lnTo>
                <a:lnTo>
                  <a:pt x="4357116" y="28194"/>
                </a:lnTo>
                <a:lnTo>
                  <a:pt x="4357116" y="1782318"/>
                </a:lnTo>
                <a:lnTo>
                  <a:pt x="4365498" y="1782318"/>
                </a:lnTo>
                <a:lnTo>
                  <a:pt x="4371594" y="1776222"/>
                </a:lnTo>
                <a:close/>
              </a:path>
              <a:path w="4371975" h="1782445">
                <a:moveTo>
                  <a:pt x="28193" y="28194"/>
                </a:moveTo>
                <a:lnTo>
                  <a:pt x="28193" y="13716"/>
                </a:lnTo>
                <a:lnTo>
                  <a:pt x="13716" y="28194"/>
                </a:lnTo>
                <a:lnTo>
                  <a:pt x="28193" y="28194"/>
                </a:lnTo>
                <a:close/>
              </a:path>
              <a:path w="4371975" h="1782445">
                <a:moveTo>
                  <a:pt x="28194" y="1754124"/>
                </a:moveTo>
                <a:lnTo>
                  <a:pt x="28193" y="28194"/>
                </a:lnTo>
                <a:lnTo>
                  <a:pt x="13716" y="28194"/>
                </a:lnTo>
                <a:lnTo>
                  <a:pt x="13716" y="1754124"/>
                </a:lnTo>
                <a:lnTo>
                  <a:pt x="28194" y="1754124"/>
                </a:lnTo>
                <a:close/>
              </a:path>
              <a:path w="4371975" h="1782445">
                <a:moveTo>
                  <a:pt x="4357116" y="1754124"/>
                </a:moveTo>
                <a:lnTo>
                  <a:pt x="13716" y="1754124"/>
                </a:lnTo>
                <a:lnTo>
                  <a:pt x="28194" y="1768602"/>
                </a:lnTo>
                <a:lnTo>
                  <a:pt x="28194" y="1782318"/>
                </a:lnTo>
                <a:lnTo>
                  <a:pt x="4343400" y="1782318"/>
                </a:lnTo>
                <a:lnTo>
                  <a:pt x="4343400" y="1768602"/>
                </a:lnTo>
                <a:lnTo>
                  <a:pt x="4357116" y="1754124"/>
                </a:lnTo>
                <a:close/>
              </a:path>
              <a:path w="4371975" h="1782445">
                <a:moveTo>
                  <a:pt x="28194" y="1782318"/>
                </a:moveTo>
                <a:lnTo>
                  <a:pt x="28194" y="1768602"/>
                </a:lnTo>
                <a:lnTo>
                  <a:pt x="13716" y="1754124"/>
                </a:lnTo>
                <a:lnTo>
                  <a:pt x="13715" y="1782318"/>
                </a:lnTo>
                <a:lnTo>
                  <a:pt x="28194" y="1782318"/>
                </a:lnTo>
                <a:close/>
              </a:path>
              <a:path w="4371975" h="1782445">
                <a:moveTo>
                  <a:pt x="4357116" y="28194"/>
                </a:moveTo>
                <a:lnTo>
                  <a:pt x="4343400" y="13716"/>
                </a:lnTo>
                <a:lnTo>
                  <a:pt x="4343400" y="28194"/>
                </a:lnTo>
                <a:lnTo>
                  <a:pt x="4357116" y="28194"/>
                </a:lnTo>
                <a:close/>
              </a:path>
              <a:path w="4371975" h="1782445">
                <a:moveTo>
                  <a:pt x="4357116" y="1754124"/>
                </a:moveTo>
                <a:lnTo>
                  <a:pt x="4357116" y="28194"/>
                </a:lnTo>
                <a:lnTo>
                  <a:pt x="4343400" y="28194"/>
                </a:lnTo>
                <a:lnTo>
                  <a:pt x="4343400" y="1754124"/>
                </a:lnTo>
                <a:lnTo>
                  <a:pt x="4357116" y="1754124"/>
                </a:lnTo>
                <a:close/>
              </a:path>
              <a:path w="4371975" h="1782445">
                <a:moveTo>
                  <a:pt x="4357116" y="1782318"/>
                </a:moveTo>
                <a:lnTo>
                  <a:pt x="4357116" y="1754124"/>
                </a:lnTo>
                <a:lnTo>
                  <a:pt x="4343400" y="1768602"/>
                </a:lnTo>
                <a:lnTo>
                  <a:pt x="4343400" y="1782318"/>
                </a:lnTo>
                <a:lnTo>
                  <a:pt x="4357116" y="1782318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03140" y="2234438"/>
            <a:ext cx="3644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1200" spc="-5" b="1">
                <a:solidFill>
                  <a:srgbClr val="B54A10"/>
                </a:solidFill>
                <a:latin typeface="Consolas"/>
                <a:cs typeface="Consolas"/>
              </a:rPr>
              <a:t>setup</a:t>
            </a:r>
            <a:r>
              <a:rPr dirty="0" sz="1200" spc="-5">
                <a:latin typeface="Consolas"/>
                <a:cs typeface="Consolas"/>
              </a:rPr>
              <a:t>()</a:t>
            </a:r>
            <a:r>
              <a:rPr dirty="0" sz="1200" spc="5">
                <a:latin typeface="Consolas"/>
                <a:cs typeface="Consolas"/>
              </a:rPr>
              <a:t> </a:t>
            </a:r>
            <a:r>
              <a:rPr dirty="0" sz="120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179705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put your setup code here, to run</a:t>
            </a:r>
            <a:r>
              <a:rPr dirty="0" sz="1200" spc="-5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once: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3140" y="2783078"/>
            <a:ext cx="109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140" y="3148838"/>
            <a:ext cx="4064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1200" b="1">
                <a:solidFill>
                  <a:srgbClr val="B54A10"/>
                </a:solidFill>
                <a:latin typeface="Consolas"/>
                <a:cs typeface="Consolas"/>
              </a:rPr>
              <a:t>loop</a:t>
            </a:r>
            <a:r>
              <a:rPr dirty="0" sz="1200">
                <a:latin typeface="Consolas"/>
                <a:cs typeface="Consolas"/>
              </a:rPr>
              <a:t>() {</a:t>
            </a:r>
            <a:endParaRPr sz="1200">
              <a:latin typeface="Consolas"/>
              <a:cs typeface="Consolas"/>
            </a:endParaRPr>
          </a:p>
          <a:p>
            <a:pPr marL="179705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put your main code here, to run</a:t>
            </a:r>
            <a:r>
              <a:rPr dirty="0" sz="1200" spc="-5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repeatedly: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140" y="3697478"/>
            <a:ext cx="109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76800" y="4648200"/>
            <a:ext cx="3124200" cy="523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72228" y="4643628"/>
            <a:ext cx="3134105" cy="528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72228" y="4643628"/>
            <a:ext cx="3134360" cy="532765"/>
          </a:xfrm>
          <a:custGeom>
            <a:avLst/>
            <a:gdLst/>
            <a:ahLst/>
            <a:cxnLst/>
            <a:rect l="l" t="t" r="r" b="b"/>
            <a:pathLst>
              <a:path w="3134359" h="532764">
                <a:moveTo>
                  <a:pt x="3134106" y="531114"/>
                </a:moveTo>
                <a:lnTo>
                  <a:pt x="3134106" y="2285"/>
                </a:lnTo>
                <a:lnTo>
                  <a:pt x="3131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124200" y="9905"/>
                </a:lnTo>
                <a:lnTo>
                  <a:pt x="3124200" y="4571"/>
                </a:lnTo>
                <a:lnTo>
                  <a:pt x="3128772" y="9905"/>
                </a:lnTo>
                <a:lnTo>
                  <a:pt x="3128772" y="532638"/>
                </a:lnTo>
                <a:lnTo>
                  <a:pt x="3131820" y="532638"/>
                </a:lnTo>
                <a:lnTo>
                  <a:pt x="3134106" y="531114"/>
                </a:lnTo>
                <a:close/>
              </a:path>
              <a:path w="3134359" h="532764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134359" h="532764">
                <a:moveTo>
                  <a:pt x="9905" y="523494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5" y="523494"/>
                </a:lnTo>
                <a:close/>
              </a:path>
              <a:path w="3134359" h="532764">
                <a:moveTo>
                  <a:pt x="3128772" y="523494"/>
                </a:moveTo>
                <a:lnTo>
                  <a:pt x="4572" y="523494"/>
                </a:lnTo>
                <a:lnTo>
                  <a:pt x="9905" y="528065"/>
                </a:lnTo>
                <a:lnTo>
                  <a:pt x="9905" y="532638"/>
                </a:lnTo>
                <a:lnTo>
                  <a:pt x="3124200" y="532638"/>
                </a:lnTo>
                <a:lnTo>
                  <a:pt x="3124200" y="528066"/>
                </a:lnTo>
                <a:lnTo>
                  <a:pt x="3128772" y="523494"/>
                </a:lnTo>
                <a:close/>
              </a:path>
              <a:path w="3134359" h="532764">
                <a:moveTo>
                  <a:pt x="9905" y="532638"/>
                </a:moveTo>
                <a:lnTo>
                  <a:pt x="9905" y="528065"/>
                </a:lnTo>
                <a:lnTo>
                  <a:pt x="4572" y="523494"/>
                </a:lnTo>
                <a:lnTo>
                  <a:pt x="4572" y="532638"/>
                </a:lnTo>
                <a:lnTo>
                  <a:pt x="9905" y="532638"/>
                </a:lnTo>
                <a:close/>
              </a:path>
              <a:path w="3134359" h="532764">
                <a:moveTo>
                  <a:pt x="3128772" y="9905"/>
                </a:moveTo>
                <a:lnTo>
                  <a:pt x="3124200" y="4571"/>
                </a:lnTo>
                <a:lnTo>
                  <a:pt x="3124200" y="9905"/>
                </a:lnTo>
                <a:lnTo>
                  <a:pt x="3128772" y="9905"/>
                </a:lnTo>
                <a:close/>
              </a:path>
              <a:path w="3134359" h="532764">
                <a:moveTo>
                  <a:pt x="3128772" y="523494"/>
                </a:moveTo>
                <a:lnTo>
                  <a:pt x="3128772" y="9905"/>
                </a:lnTo>
                <a:lnTo>
                  <a:pt x="3124200" y="9905"/>
                </a:lnTo>
                <a:lnTo>
                  <a:pt x="3124200" y="523494"/>
                </a:lnTo>
                <a:lnTo>
                  <a:pt x="3128772" y="523494"/>
                </a:lnTo>
                <a:close/>
              </a:path>
              <a:path w="3134359" h="532764">
                <a:moveTo>
                  <a:pt x="3128772" y="532638"/>
                </a:moveTo>
                <a:lnTo>
                  <a:pt x="3128772" y="523494"/>
                </a:lnTo>
                <a:lnTo>
                  <a:pt x="3124200" y="528066"/>
                </a:lnTo>
                <a:lnTo>
                  <a:pt x="3124200" y="532638"/>
                </a:lnTo>
                <a:lnTo>
                  <a:pt x="31287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32803" y="3504438"/>
            <a:ext cx="203835" cy="1145540"/>
          </a:xfrm>
          <a:custGeom>
            <a:avLst/>
            <a:gdLst/>
            <a:ahLst/>
            <a:cxnLst/>
            <a:rect l="l" t="t" r="r" b="b"/>
            <a:pathLst>
              <a:path w="203834" h="1145539">
                <a:moveTo>
                  <a:pt x="203454" y="2286"/>
                </a:moveTo>
                <a:lnTo>
                  <a:pt x="190500" y="0"/>
                </a:lnTo>
                <a:lnTo>
                  <a:pt x="0" y="1143000"/>
                </a:lnTo>
                <a:lnTo>
                  <a:pt x="12954" y="1145286"/>
                </a:lnTo>
                <a:lnTo>
                  <a:pt x="203454" y="22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76800" y="5486400"/>
            <a:ext cx="3124200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72228" y="5481828"/>
            <a:ext cx="3134105" cy="74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72228" y="5481828"/>
            <a:ext cx="3134360" cy="748665"/>
          </a:xfrm>
          <a:custGeom>
            <a:avLst/>
            <a:gdLst/>
            <a:ahLst/>
            <a:cxnLst/>
            <a:rect l="l" t="t" r="r" b="b"/>
            <a:pathLst>
              <a:path w="3134359" h="748664">
                <a:moveTo>
                  <a:pt x="3134106" y="745998"/>
                </a:moveTo>
                <a:lnTo>
                  <a:pt x="3134106" y="2285"/>
                </a:lnTo>
                <a:lnTo>
                  <a:pt x="3131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2" y="74828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3124200" y="9905"/>
                </a:lnTo>
                <a:lnTo>
                  <a:pt x="3124200" y="4571"/>
                </a:lnTo>
                <a:lnTo>
                  <a:pt x="3128772" y="9905"/>
                </a:lnTo>
                <a:lnTo>
                  <a:pt x="3128772" y="748284"/>
                </a:lnTo>
                <a:lnTo>
                  <a:pt x="3131820" y="748284"/>
                </a:lnTo>
                <a:lnTo>
                  <a:pt x="3134106" y="745998"/>
                </a:lnTo>
                <a:close/>
              </a:path>
              <a:path w="3134359" h="74866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3134359" h="748664">
                <a:moveTo>
                  <a:pt x="9906" y="73914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906" y="739140"/>
                </a:lnTo>
                <a:close/>
              </a:path>
              <a:path w="3134359" h="748664">
                <a:moveTo>
                  <a:pt x="3128772" y="739140"/>
                </a:moveTo>
                <a:lnTo>
                  <a:pt x="4572" y="739140"/>
                </a:lnTo>
                <a:lnTo>
                  <a:pt x="9906" y="743712"/>
                </a:lnTo>
                <a:lnTo>
                  <a:pt x="9905" y="748284"/>
                </a:lnTo>
                <a:lnTo>
                  <a:pt x="3124200" y="748284"/>
                </a:lnTo>
                <a:lnTo>
                  <a:pt x="3124200" y="743712"/>
                </a:lnTo>
                <a:lnTo>
                  <a:pt x="3128772" y="739140"/>
                </a:lnTo>
                <a:close/>
              </a:path>
              <a:path w="3134359" h="748664">
                <a:moveTo>
                  <a:pt x="9905" y="748284"/>
                </a:moveTo>
                <a:lnTo>
                  <a:pt x="9906" y="743712"/>
                </a:lnTo>
                <a:lnTo>
                  <a:pt x="4572" y="739140"/>
                </a:lnTo>
                <a:lnTo>
                  <a:pt x="4572" y="748284"/>
                </a:lnTo>
                <a:lnTo>
                  <a:pt x="9905" y="748284"/>
                </a:lnTo>
                <a:close/>
              </a:path>
              <a:path w="3134359" h="748664">
                <a:moveTo>
                  <a:pt x="3128772" y="9905"/>
                </a:moveTo>
                <a:lnTo>
                  <a:pt x="3124200" y="4571"/>
                </a:lnTo>
                <a:lnTo>
                  <a:pt x="3124200" y="9905"/>
                </a:lnTo>
                <a:lnTo>
                  <a:pt x="3128772" y="9905"/>
                </a:lnTo>
                <a:close/>
              </a:path>
              <a:path w="3134359" h="748664">
                <a:moveTo>
                  <a:pt x="3128772" y="739140"/>
                </a:moveTo>
                <a:lnTo>
                  <a:pt x="3128772" y="9905"/>
                </a:lnTo>
                <a:lnTo>
                  <a:pt x="3124200" y="9905"/>
                </a:lnTo>
                <a:lnTo>
                  <a:pt x="3124200" y="739140"/>
                </a:lnTo>
                <a:lnTo>
                  <a:pt x="3128772" y="739140"/>
                </a:lnTo>
                <a:close/>
              </a:path>
              <a:path w="3134359" h="748664">
                <a:moveTo>
                  <a:pt x="3128772" y="748284"/>
                </a:moveTo>
                <a:lnTo>
                  <a:pt x="3128772" y="739140"/>
                </a:lnTo>
                <a:lnTo>
                  <a:pt x="3124200" y="743712"/>
                </a:lnTo>
                <a:lnTo>
                  <a:pt x="3124200" y="748284"/>
                </a:lnTo>
                <a:lnTo>
                  <a:pt x="3128772" y="74828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027929" y="4672076"/>
            <a:ext cx="2822575" cy="15036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04139" marR="97790">
              <a:lnSpc>
                <a:spcPct val="102099"/>
              </a:lnSpc>
              <a:spcBef>
                <a:spcPts val="60"/>
              </a:spcBef>
            </a:pPr>
            <a:r>
              <a:rPr dirty="0" sz="1400" spc="-45">
                <a:solidFill>
                  <a:srgbClr val="0000FF"/>
                </a:solidFill>
                <a:latin typeface="Arial"/>
                <a:cs typeface="Arial"/>
              </a:rPr>
              <a:t>Text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that follows </a:t>
            </a:r>
            <a:r>
              <a:rPr dirty="0" sz="1400" spc="-5">
                <a:solidFill>
                  <a:srgbClr val="7E7E7E"/>
                </a:solidFill>
                <a:latin typeface="Consolas"/>
                <a:cs typeface="Consolas"/>
              </a:rPr>
              <a:t>//</a:t>
            </a:r>
            <a:r>
              <a:rPr dirty="0" sz="1400" spc="-36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is a comment  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(ignored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by</a:t>
            </a:r>
            <a:r>
              <a:rPr dirty="0" sz="1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compiler)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Useful IDE Shortcut: Press </a:t>
            </a:r>
            <a:r>
              <a:rPr dirty="0" sz="1400" spc="-5">
                <a:solidFill>
                  <a:srgbClr val="7E7E7E"/>
                </a:solidFill>
                <a:latin typeface="Consolas"/>
                <a:cs typeface="Consolas"/>
              </a:rPr>
              <a:t>Ctrl‐/ 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to comment (or uncomment) a  selected portion of your</a:t>
            </a:r>
            <a:r>
              <a:rPr dirty="0" sz="14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program.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139" y="1851151"/>
            <a:ext cx="6345555" cy="1000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Load the </a:t>
            </a:r>
            <a:r>
              <a:rPr dirty="0" sz="3200" spc="-10">
                <a:latin typeface="Arial"/>
                <a:cs typeface="Arial"/>
              </a:rPr>
              <a:t>“Blink” example  </a:t>
            </a:r>
            <a:r>
              <a:rPr dirty="0" sz="3200" spc="-10">
                <a:latin typeface="Arial"/>
                <a:cs typeface="Arial"/>
              </a:rPr>
              <a:t>(File</a:t>
            </a:r>
            <a:r>
              <a:rPr dirty="0" sz="3200" spc="-10">
                <a:latin typeface="Wingdings"/>
                <a:cs typeface="Wingdings"/>
              </a:rPr>
              <a:t></a:t>
            </a:r>
            <a:r>
              <a:rPr dirty="0" sz="3200" spc="-10">
                <a:latin typeface="Arial"/>
                <a:cs typeface="Arial"/>
              </a:rPr>
              <a:t>Example</a:t>
            </a:r>
            <a:r>
              <a:rPr dirty="0" sz="3200">
                <a:latin typeface="Arial"/>
                <a:cs typeface="Arial"/>
              </a:rPr>
              <a:t>s</a:t>
            </a:r>
            <a:r>
              <a:rPr dirty="0" sz="3200" spc="-10">
                <a:latin typeface="Wingdings"/>
                <a:cs typeface="Wingdings"/>
              </a:rPr>
              <a:t></a:t>
            </a:r>
            <a:r>
              <a:rPr dirty="0" sz="3200" spc="-5">
                <a:latin typeface="Arial"/>
                <a:cs typeface="Arial"/>
              </a:rPr>
              <a:t>Basics</a:t>
            </a:r>
            <a:r>
              <a:rPr dirty="0" sz="3200" spc="-10">
                <a:latin typeface="Wingdings"/>
                <a:cs typeface="Wingdings"/>
              </a:rPr>
              <a:t></a:t>
            </a:r>
            <a:r>
              <a:rPr dirty="0" sz="3200" spc="-10">
                <a:latin typeface="Arial"/>
                <a:cs typeface="Arial"/>
              </a:rPr>
              <a:t>Blink)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3205" y="741680"/>
            <a:ext cx="54927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Activity 1: LED Blink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3415284" y="3011423"/>
            <a:ext cx="5667375" cy="2322830"/>
          </a:xfrm>
          <a:custGeom>
            <a:avLst/>
            <a:gdLst/>
            <a:ahLst/>
            <a:cxnLst/>
            <a:rect l="l" t="t" r="r" b="b"/>
            <a:pathLst>
              <a:path w="5667375" h="2322829">
                <a:moveTo>
                  <a:pt x="5666994" y="14477"/>
                </a:moveTo>
                <a:lnTo>
                  <a:pt x="5666994" y="6858"/>
                </a:lnTo>
                <a:lnTo>
                  <a:pt x="5660898" y="0"/>
                </a:lnTo>
                <a:lnTo>
                  <a:pt x="6095" y="0"/>
                </a:lnTo>
                <a:lnTo>
                  <a:pt x="0" y="6858"/>
                </a:lnTo>
                <a:lnTo>
                  <a:pt x="0" y="14478"/>
                </a:lnTo>
                <a:lnTo>
                  <a:pt x="13715" y="20064"/>
                </a:lnTo>
                <a:lnTo>
                  <a:pt x="13715" y="14477"/>
                </a:lnTo>
                <a:lnTo>
                  <a:pt x="5666994" y="14477"/>
                </a:lnTo>
                <a:close/>
              </a:path>
              <a:path w="5667375" h="2322829">
                <a:moveTo>
                  <a:pt x="5652515" y="2322575"/>
                </a:moveTo>
                <a:lnTo>
                  <a:pt x="5652515" y="2316679"/>
                </a:lnTo>
                <a:lnTo>
                  <a:pt x="13715" y="20064"/>
                </a:lnTo>
                <a:lnTo>
                  <a:pt x="13715" y="2322575"/>
                </a:lnTo>
                <a:lnTo>
                  <a:pt x="5652515" y="2322575"/>
                </a:lnTo>
                <a:close/>
              </a:path>
              <a:path w="5667375" h="2322829">
                <a:moveTo>
                  <a:pt x="5666994" y="2322575"/>
                </a:moveTo>
                <a:lnTo>
                  <a:pt x="5666994" y="14477"/>
                </a:lnTo>
                <a:lnTo>
                  <a:pt x="5652515" y="14477"/>
                </a:lnTo>
                <a:lnTo>
                  <a:pt x="5652515" y="28956"/>
                </a:lnTo>
                <a:lnTo>
                  <a:pt x="5652516" y="2316679"/>
                </a:lnTo>
                <a:lnTo>
                  <a:pt x="5666994" y="2322575"/>
                </a:lnTo>
                <a:close/>
              </a:path>
              <a:path w="5667375" h="2322829">
                <a:moveTo>
                  <a:pt x="5652516" y="2308860"/>
                </a:moveTo>
                <a:lnTo>
                  <a:pt x="5652516" y="28956"/>
                </a:lnTo>
                <a:lnTo>
                  <a:pt x="5652515" y="2308860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9000" y="3025901"/>
            <a:ext cx="5638800" cy="2308225"/>
          </a:xfrm>
          <a:custGeom>
            <a:avLst/>
            <a:gdLst/>
            <a:ahLst/>
            <a:cxnLst/>
            <a:rect l="l" t="t" r="r" b="b"/>
            <a:pathLst>
              <a:path w="5638800" h="2308225">
                <a:moveTo>
                  <a:pt x="0" y="0"/>
                </a:moveTo>
                <a:lnTo>
                  <a:pt x="0" y="2308098"/>
                </a:lnTo>
                <a:lnTo>
                  <a:pt x="5638800" y="2308098"/>
                </a:lnTo>
                <a:lnTo>
                  <a:pt x="563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15284" y="3011423"/>
            <a:ext cx="5667375" cy="2337435"/>
          </a:xfrm>
          <a:custGeom>
            <a:avLst/>
            <a:gdLst/>
            <a:ahLst/>
            <a:cxnLst/>
            <a:rect l="l" t="t" r="r" b="b"/>
            <a:pathLst>
              <a:path w="5667375" h="2337435">
                <a:moveTo>
                  <a:pt x="5666994" y="2330958"/>
                </a:moveTo>
                <a:lnTo>
                  <a:pt x="5666994" y="6858"/>
                </a:lnTo>
                <a:lnTo>
                  <a:pt x="5660898" y="0"/>
                </a:lnTo>
                <a:lnTo>
                  <a:pt x="6095" y="0"/>
                </a:lnTo>
                <a:lnTo>
                  <a:pt x="0" y="6858"/>
                </a:lnTo>
                <a:lnTo>
                  <a:pt x="0" y="2330958"/>
                </a:lnTo>
                <a:lnTo>
                  <a:pt x="6096" y="2337054"/>
                </a:lnTo>
                <a:lnTo>
                  <a:pt x="13715" y="2337054"/>
                </a:lnTo>
                <a:lnTo>
                  <a:pt x="13716" y="28956"/>
                </a:lnTo>
                <a:lnTo>
                  <a:pt x="28193" y="14478"/>
                </a:lnTo>
                <a:lnTo>
                  <a:pt x="28193" y="28956"/>
                </a:lnTo>
                <a:lnTo>
                  <a:pt x="5638800" y="28956"/>
                </a:lnTo>
                <a:lnTo>
                  <a:pt x="5638800" y="14478"/>
                </a:lnTo>
                <a:lnTo>
                  <a:pt x="5652516" y="28956"/>
                </a:lnTo>
                <a:lnTo>
                  <a:pt x="5652516" y="2337054"/>
                </a:lnTo>
                <a:lnTo>
                  <a:pt x="5660898" y="2337054"/>
                </a:lnTo>
                <a:lnTo>
                  <a:pt x="5666994" y="2330958"/>
                </a:lnTo>
                <a:close/>
              </a:path>
              <a:path w="5667375" h="2337435">
                <a:moveTo>
                  <a:pt x="28193" y="28956"/>
                </a:moveTo>
                <a:lnTo>
                  <a:pt x="28193" y="14478"/>
                </a:lnTo>
                <a:lnTo>
                  <a:pt x="13716" y="28956"/>
                </a:lnTo>
                <a:lnTo>
                  <a:pt x="28193" y="28956"/>
                </a:lnTo>
                <a:close/>
              </a:path>
              <a:path w="5667375" h="2337435">
                <a:moveTo>
                  <a:pt x="28193" y="2308860"/>
                </a:moveTo>
                <a:lnTo>
                  <a:pt x="28193" y="28956"/>
                </a:lnTo>
                <a:lnTo>
                  <a:pt x="13716" y="28956"/>
                </a:lnTo>
                <a:lnTo>
                  <a:pt x="13716" y="2308860"/>
                </a:lnTo>
                <a:lnTo>
                  <a:pt x="28193" y="2308860"/>
                </a:lnTo>
                <a:close/>
              </a:path>
              <a:path w="5667375" h="2337435">
                <a:moveTo>
                  <a:pt x="5652516" y="2308860"/>
                </a:moveTo>
                <a:lnTo>
                  <a:pt x="13716" y="2308860"/>
                </a:lnTo>
                <a:lnTo>
                  <a:pt x="28193" y="2322576"/>
                </a:lnTo>
                <a:lnTo>
                  <a:pt x="28193" y="2337054"/>
                </a:lnTo>
                <a:lnTo>
                  <a:pt x="5638800" y="2337054"/>
                </a:lnTo>
                <a:lnTo>
                  <a:pt x="5638800" y="2322576"/>
                </a:lnTo>
                <a:lnTo>
                  <a:pt x="5652516" y="2308860"/>
                </a:lnTo>
                <a:close/>
              </a:path>
              <a:path w="5667375" h="2337435">
                <a:moveTo>
                  <a:pt x="28193" y="2337054"/>
                </a:moveTo>
                <a:lnTo>
                  <a:pt x="28193" y="2322576"/>
                </a:lnTo>
                <a:lnTo>
                  <a:pt x="13716" y="2308860"/>
                </a:lnTo>
                <a:lnTo>
                  <a:pt x="13715" y="2337054"/>
                </a:lnTo>
                <a:lnTo>
                  <a:pt x="28193" y="2337054"/>
                </a:lnTo>
                <a:close/>
              </a:path>
              <a:path w="5667375" h="2337435">
                <a:moveTo>
                  <a:pt x="5652516" y="28956"/>
                </a:moveTo>
                <a:lnTo>
                  <a:pt x="5638800" y="14478"/>
                </a:lnTo>
                <a:lnTo>
                  <a:pt x="5638800" y="28956"/>
                </a:lnTo>
                <a:lnTo>
                  <a:pt x="5652516" y="28956"/>
                </a:lnTo>
                <a:close/>
              </a:path>
              <a:path w="5667375" h="2337435">
                <a:moveTo>
                  <a:pt x="5652516" y="2308860"/>
                </a:moveTo>
                <a:lnTo>
                  <a:pt x="5652516" y="28956"/>
                </a:lnTo>
                <a:lnTo>
                  <a:pt x="5638800" y="28956"/>
                </a:lnTo>
                <a:lnTo>
                  <a:pt x="5638800" y="2308860"/>
                </a:lnTo>
                <a:lnTo>
                  <a:pt x="5652516" y="2308860"/>
                </a:lnTo>
                <a:close/>
              </a:path>
              <a:path w="5667375" h="2337435">
                <a:moveTo>
                  <a:pt x="5652516" y="2337054"/>
                </a:moveTo>
                <a:lnTo>
                  <a:pt x="5652516" y="2308860"/>
                </a:lnTo>
                <a:lnTo>
                  <a:pt x="5638800" y="2322576"/>
                </a:lnTo>
                <a:lnTo>
                  <a:pt x="5638800" y="2337054"/>
                </a:lnTo>
                <a:lnTo>
                  <a:pt x="5652516" y="2337054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07740" y="3050540"/>
            <a:ext cx="473837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1200" spc="-5" b="1">
                <a:solidFill>
                  <a:srgbClr val="B54A10"/>
                </a:solidFill>
                <a:latin typeface="Consolas"/>
                <a:cs typeface="Consolas"/>
              </a:rPr>
              <a:t>setup</a:t>
            </a:r>
            <a:r>
              <a:rPr dirty="0" sz="1200" spc="-5">
                <a:latin typeface="Consolas"/>
                <a:cs typeface="Consolas"/>
              </a:rPr>
              <a:t>()</a:t>
            </a:r>
            <a:r>
              <a:rPr dirty="0" sz="1200" spc="5">
                <a:latin typeface="Consolas"/>
                <a:cs typeface="Consolas"/>
              </a:rPr>
              <a:t> </a:t>
            </a:r>
            <a:r>
              <a:rPr dirty="0" sz="120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18034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initialize the digital pin as an</a:t>
            </a:r>
            <a:r>
              <a:rPr dirty="0" sz="1200" spc="-2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output.</a:t>
            </a:r>
            <a:endParaRPr sz="1200">
              <a:latin typeface="Consolas"/>
              <a:cs typeface="Consolas"/>
            </a:endParaRPr>
          </a:p>
          <a:p>
            <a:pPr marL="180340" marR="508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Pin 13 has an LED connected on most Arduino boards: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200">
                <a:latin typeface="Consolas"/>
                <a:cs typeface="Consolas"/>
              </a:rPr>
              <a:t>(13, </a:t>
            </a:r>
            <a:r>
              <a:rPr dirty="0" sz="1200">
                <a:solidFill>
                  <a:srgbClr val="0070C0"/>
                </a:solidFill>
                <a:latin typeface="Consolas"/>
                <a:cs typeface="Consolas"/>
              </a:rPr>
              <a:t>OUTPUT</a:t>
            </a:r>
            <a:r>
              <a:rPr dirty="0" sz="1200">
                <a:latin typeface="Consolas"/>
                <a:cs typeface="Consolas"/>
              </a:rPr>
              <a:t>);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3844" y="4330700"/>
            <a:ext cx="17081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set the LED</a:t>
            </a:r>
            <a:r>
              <a:rPr dirty="0" sz="1200" spc="-4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 spc="5">
                <a:solidFill>
                  <a:srgbClr val="7E7E7E"/>
                </a:solidFill>
                <a:latin typeface="Consolas"/>
                <a:cs typeface="Consolas"/>
              </a:rPr>
              <a:t>on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wait for a</a:t>
            </a:r>
            <a:r>
              <a:rPr dirty="0" sz="1200" spc="-7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second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set the LED</a:t>
            </a:r>
            <a:r>
              <a:rPr dirty="0" sz="1200" spc="-5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 spc="5">
                <a:solidFill>
                  <a:srgbClr val="7E7E7E"/>
                </a:solidFill>
                <a:latin typeface="Consolas"/>
                <a:cs typeface="Consolas"/>
              </a:rPr>
              <a:t>off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wait for a</a:t>
            </a:r>
            <a:r>
              <a:rPr dirty="0" sz="1200" spc="-7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second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7740" y="4147820"/>
            <a:ext cx="21291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340" marR="5080" indent="-1676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1200" b="1">
                <a:solidFill>
                  <a:srgbClr val="B54A10"/>
                </a:solidFill>
                <a:latin typeface="Consolas"/>
                <a:cs typeface="Consolas"/>
              </a:rPr>
              <a:t>loop</a:t>
            </a:r>
            <a:r>
              <a:rPr dirty="0" sz="1200">
                <a:latin typeface="Consolas"/>
                <a:cs typeface="Consolas"/>
              </a:rPr>
              <a:t>() {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digitalWrite</a:t>
            </a:r>
            <a:r>
              <a:rPr dirty="0" sz="1200">
                <a:latin typeface="Consolas"/>
                <a:cs typeface="Consolas"/>
              </a:rPr>
              <a:t>(13,</a:t>
            </a:r>
            <a:r>
              <a:rPr dirty="0" sz="1200" spc="-80"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0070C0"/>
                </a:solidFill>
                <a:latin typeface="Consolas"/>
                <a:cs typeface="Consolas"/>
              </a:rPr>
              <a:t>HIGH</a:t>
            </a:r>
            <a:r>
              <a:rPr dirty="0" sz="1200">
                <a:latin typeface="Consolas"/>
                <a:cs typeface="Consolas"/>
              </a:rPr>
              <a:t>);  </a:t>
            </a:r>
            <a:r>
              <a:rPr dirty="0" sz="1200" spc="-5">
                <a:solidFill>
                  <a:srgbClr val="B54A10"/>
                </a:solidFill>
                <a:latin typeface="Consolas"/>
                <a:cs typeface="Consolas"/>
              </a:rPr>
              <a:t>delay</a:t>
            </a:r>
            <a:r>
              <a:rPr dirty="0" sz="1200" spc="-5">
                <a:latin typeface="Consolas"/>
                <a:cs typeface="Consolas"/>
              </a:rPr>
              <a:t>(1000);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digitalWrite</a:t>
            </a:r>
            <a:r>
              <a:rPr dirty="0" sz="1200">
                <a:latin typeface="Consolas"/>
                <a:cs typeface="Consolas"/>
              </a:rPr>
              <a:t>(13, </a:t>
            </a:r>
            <a:r>
              <a:rPr dirty="0" sz="1200">
                <a:solidFill>
                  <a:srgbClr val="0070C0"/>
                </a:solidFill>
                <a:latin typeface="Consolas"/>
                <a:cs typeface="Consolas"/>
              </a:rPr>
              <a:t>LOW</a:t>
            </a:r>
            <a:r>
              <a:rPr dirty="0" sz="1200">
                <a:latin typeface="Consolas"/>
                <a:cs typeface="Consolas"/>
              </a:rPr>
              <a:t>);  </a:t>
            </a:r>
            <a:r>
              <a:rPr dirty="0" sz="1200" spc="-5">
                <a:solidFill>
                  <a:srgbClr val="B54A10"/>
                </a:solidFill>
                <a:latin typeface="Consolas"/>
                <a:cs typeface="Consolas"/>
              </a:rPr>
              <a:t>delay</a:t>
            </a:r>
            <a:r>
              <a:rPr dirty="0" sz="1200" spc="-5">
                <a:latin typeface="Consolas"/>
                <a:cs typeface="Consolas"/>
              </a:rPr>
              <a:t>(1000);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139" y="5417311"/>
            <a:ext cx="6943725" cy="112268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Compile, then upload the</a:t>
            </a:r>
            <a:r>
              <a:rPr dirty="0" sz="3000" spc="-6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program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  <a:tab pos="3337560" algn="l"/>
              </a:tabLst>
            </a:pPr>
            <a:r>
              <a:rPr dirty="0" sz="3000" spc="-5">
                <a:latin typeface="Arial"/>
                <a:cs typeface="Arial"/>
              </a:rPr>
              <a:t>Congratulations!	you are now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blinkers!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3048000"/>
            <a:ext cx="2362200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5027" y="3043427"/>
            <a:ext cx="2372106" cy="312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5027" y="3043427"/>
            <a:ext cx="2372360" cy="318135"/>
          </a:xfrm>
          <a:custGeom>
            <a:avLst/>
            <a:gdLst/>
            <a:ahLst/>
            <a:cxnLst/>
            <a:rect l="l" t="t" r="r" b="b"/>
            <a:pathLst>
              <a:path w="2372360" h="318135">
                <a:moveTo>
                  <a:pt x="2372106" y="315468"/>
                </a:moveTo>
                <a:lnTo>
                  <a:pt x="2372106" y="2286"/>
                </a:lnTo>
                <a:lnTo>
                  <a:pt x="2369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2362200" y="9906"/>
                </a:lnTo>
                <a:lnTo>
                  <a:pt x="2362200" y="4572"/>
                </a:lnTo>
                <a:lnTo>
                  <a:pt x="2366772" y="9906"/>
                </a:lnTo>
                <a:lnTo>
                  <a:pt x="2366772" y="317754"/>
                </a:lnTo>
                <a:lnTo>
                  <a:pt x="2369820" y="317754"/>
                </a:lnTo>
                <a:lnTo>
                  <a:pt x="2372106" y="315468"/>
                </a:lnTo>
                <a:close/>
              </a:path>
              <a:path w="2372360" h="31813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2372360" h="318135">
                <a:moveTo>
                  <a:pt x="9905" y="307848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5" y="307848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4572" y="307848"/>
                </a:lnTo>
                <a:lnTo>
                  <a:pt x="9905" y="312419"/>
                </a:lnTo>
                <a:lnTo>
                  <a:pt x="9905" y="317754"/>
                </a:lnTo>
                <a:lnTo>
                  <a:pt x="2362200" y="317754"/>
                </a:lnTo>
                <a:lnTo>
                  <a:pt x="2362200" y="312420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9905" y="317754"/>
                </a:moveTo>
                <a:lnTo>
                  <a:pt x="9905" y="312419"/>
                </a:lnTo>
                <a:lnTo>
                  <a:pt x="4572" y="307848"/>
                </a:lnTo>
                <a:lnTo>
                  <a:pt x="4572" y="317754"/>
                </a:lnTo>
                <a:lnTo>
                  <a:pt x="9905" y="317754"/>
                </a:lnTo>
                <a:close/>
              </a:path>
              <a:path w="2372360" h="318135">
                <a:moveTo>
                  <a:pt x="2366772" y="9906"/>
                </a:moveTo>
                <a:lnTo>
                  <a:pt x="2362200" y="4572"/>
                </a:lnTo>
                <a:lnTo>
                  <a:pt x="2362200" y="9906"/>
                </a:lnTo>
                <a:lnTo>
                  <a:pt x="2366772" y="9906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2366772" y="9906"/>
                </a:lnTo>
                <a:lnTo>
                  <a:pt x="2362200" y="9906"/>
                </a:lnTo>
                <a:lnTo>
                  <a:pt x="2362200" y="307848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2366772" y="317754"/>
                </a:moveTo>
                <a:lnTo>
                  <a:pt x="2366772" y="307848"/>
                </a:lnTo>
                <a:lnTo>
                  <a:pt x="2362200" y="312420"/>
                </a:lnTo>
                <a:lnTo>
                  <a:pt x="2362200" y="317754"/>
                </a:lnTo>
                <a:lnTo>
                  <a:pt x="2366772" y="31775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07390" y="3076448"/>
            <a:ext cx="21653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Use pin 13 as digital</a:t>
            </a:r>
            <a:r>
              <a:rPr dirty="0" sz="14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67989" y="3197351"/>
            <a:ext cx="694690" cy="542290"/>
          </a:xfrm>
          <a:custGeom>
            <a:avLst/>
            <a:gdLst/>
            <a:ahLst/>
            <a:cxnLst/>
            <a:rect l="l" t="t" r="r" b="b"/>
            <a:pathLst>
              <a:path w="694689" h="542289">
                <a:moveTo>
                  <a:pt x="694182" y="531876"/>
                </a:moveTo>
                <a:lnTo>
                  <a:pt x="8381" y="0"/>
                </a:lnTo>
                <a:lnTo>
                  <a:pt x="0" y="9906"/>
                </a:lnTo>
                <a:lnTo>
                  <a:pt x="685800" y="541782"/>
                </a:lnTo>
                <a:lnTo>
                  <a:pt x="694182" y="5318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9600" y="3733800"/>
            <a:ext cx="2362200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5027" y="3729228"/>
            <a:ext cx="2372106" cy="312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5027" y="3729228"/>
            <a:ext cx="2372360" cy="318135"/>
          </a:xfrm>
          <a:custGeom>
            <a:avLst/>
            <a:gdLst/>
            <a:ahLst/>
            <a:cxnLst/>
            <a:rect l="l" t="t" r="r" b="b"/>
            <a:pathLst>
              <a:path w="2372360" h="318135">
                <a:moveTo>
                  <a:pt x="2372106" y="315468"/>
                </a:moveTo>
                <a:lnTo>
                  <a:pt x="2372106" y="2286"/>
                </a:lnTo>
                <a:lnTo>
                  <a:pt x="2369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2362200" y="9906"/>
                </a:lnTo>
                <a:lnTo>
                  <a:pt x="2362200" y="4572"/>
                </a:lnTo>
                <a:lnTo>
                  <a:pt x="2366772" y="9906"/>
                </a:lnTo>
                <a:lnTo>
                  <a:pt x="2366772" y="317754"/>
                </a:lnTo>
                <a:lnTo>
                  <a:pt x="2369820" y="317754"/>
                </a:lnTo>
                <a:lnTo>
                  <a:pt x="2372106" y="315468"/>
                </a:lnTo>
                <a:close/>
              </a:path>
              <a:path w="2372360" h="31813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2372360" h="318135">
                <a:moveTo>
                  <a:pt x="9905" y="307848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5" y="307848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4572" y="307848"/>
                </a:lnTo>
                <a:lnTo>
                  <a:pt x="9905" y="312419"/>
                </a:lnTo>
                <a:lnTo>
                  <a:pt x="9905" y="317754"/>
                </a:lnTo>
                <a:lnTo>
                  <a:pt x="2362200" y="317754"/>
                </a:lnTo>
                <a:lnTo>
                  <a:pt x="2362200" y="312420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9905" y="317754"/>
                </a:moveTo>
                <a:lnTo>
                  <a:pt x="9905" y="312419"/>
                </a:lnTo>
                <a:lnTo>
                  <a:pt x="4572" y="307848"/>
                </a:lnTo>
                <a:lnTo>
                  <a:pt x="4572" y="317754"/>
                </a:lnTo>
                <a:lnTo>
                  <a:pt x="9905" y="317754"/>
                </a:lnTo>
                <a:close/>
              </a:path>
              <a:path w="2372360" h="318135">
                <a:moveTo>
                  <a:pt x="2366772" y="9906"/>
                </a:moveTo>
                <a:lnTo>
                  <a:pt x="2362200" y="4572"/>
                </a:lnTo>
                <a:lnTo>
                  <a:pt x="2362200" y="9906"/>
                </a:lnTo>
                <a:lnTo>
                  <a:pt x="2366772" y="9906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2366772" y="9906"/>
                </a:lnTo>
                <a:lnTo>
                  <a:pt x="2362200" y="9906"/>
                </a:lnTo>
                <a:lnTo>
                  <a:pt x="2362200" y="307848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2366772" y="317754"/>
                </a:moveTo>
                <a:lnTo>
                  <a:pt x="2366772" y="307848"/>
                </a:lnTo>
                <a:lnTo>
                  <a:pt x="2362200" y="312420"/>
                </a:lnTo>
                <a:lnTo>
                  <a:pt x="2362200" y="317754"/>
                </a:lnTo>
                <a:lnTo>
                  <a:pt x="2366772" y="31775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7513" y="3762247"/>
            <a:ext cx="17056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Set output high</a:t>
            </a:r>
            <a:r>
              <a:rPr dirty="0" sz="14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(+5V)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67989" y="3883152"/>
            <a:ext cx="694690" cy="542290"/>
          </a:xfrm>
          <a:custGeom>
            <a:avLst/>
            <a:gdLst/>
            <a:ahLst/>
            <a:cxnLst/>
            <a:rect l="l" t="t" r="r" b="b"/>
            <a:pathLst>
              <a:path w="694689" h="542289">
                <a:moveTo>
                  <a:pt x="694182" y="531876"/>
                </a:moveTo>
                <a:lnTo>
                  <a:pt x="8381" y="0"/>
                </a:lnTo>
                <a:lnTo>
                  <a:pt x="0" y="9906"/>
                </a:lnTo>
                <a:lnTo>
                  <a:pt x="685800" y="541782"/>
                </a:lnTo>
                <a:lnTo>
                  <a:pt x="694182" y="5318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9600" y="4419600"/>
            <a:ext cx="2362200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5027" y="4415028"/>
            <a:ext cx="2372105" cy="312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5027" y="4415028"/>
            <a:ext cx="2372360" cy="318135"/>
          </a:xfrm>
          <a:custGeom>
            <a:avLst/>
            <a:gdLst/>
            <a:ahLst/>
            <a:cxnLst/>
            <a:rect l="l" t="t" r="r" b="b"/>
            <a:pathLst>
              <a:path w="2372360" h="318135">
                <a:moveTo>
                  <a:pt x="2372106" y="315468"/>
                </a:moveTo>
                <a:lnTo>
                  <a:pt x="2372106" y="2286"/>
                </a:lnTo>
                <a:lnTo>
                  <a:pt x="2369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2362200" y="9906"/>
                </a:lnTo>
                <a:lnTo>
                  <a:pt x="2362200" y="4572"/>
                </a:lnTo>
                <a:lnTo>
                  <a:pt x="2366772" y="9906"/>
                </a:lnTo>
                <a:lnTo>
                  <a:pt x="2366772" y="317754"/>
                </a:lnTo>
                <a:lnTo>
                  <a:pt x="2369820" y="317754"/>
                </a:lnTo>
                <a:lnTo>
                  <a:pt x="2372106" y="315468"/>
                </a:lnTo>
                <a:close/>
              </a:path>
              <a:path w="2372360" h="31813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2372360" h="318135">
                <a:moveTo>
                  <a:pt x="9905" y="307848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5" y="307848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4572" y="307848"/>
                </a:lnTo>
                <a:lnTo>
                  <a:pt x="9905" y="312419"/>
                </a:lnTo>
                <a:lnTo>
                  <a:pt x="9905" y="317754"/>
                </a:lnTo>
                <a:lnTo>
                  <a:pt x="2362200" y="317754"/>
                </a:lnTo>
                <a:lnTo>
                  <a:pt x="2362200" y="312420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9905" y="317754"/>
                </a:moveTo>
                <a:lnTo>
                  <a:pt x="9905" y="312419"/>
                </a:lnTo>
                <a:lnTo>
                  <a:pt x="4572" y="307848"/>
                </a:lnTo>
                <a:lnTo>
                  <a:pt x="4572" y="317754"/>
                </a:lnTo>
                <a:lnTo>
                  <a:pt x="9905" y="317754"/>
                </a:lnTo>
                <a:close/>
              </a:path>
              <a:path w="2372360" h="318135">
                <a:moveTo>
                  <a:pt x="2366772" y="9906"/>
                </a:moveTo>
                <a:lnTo>
                  <a:pt x="2362200" y="4572"/>
                </a:lnTo>
                <a:lnTo>
                  <a:pt x="2362200" y="9906"/>
                </a:lnTo>
                <a:lnTo>
                  <a:pt x="2366772" y="9906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2366772" y="9906"/>
                </a:lnTo>
                <a:lnTo>
                  <a:pt x="2362200" y="9906"/>
                </a:lnTo>
                <a:lnTo>
                  <a:pt x="2362200" y="307848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2366772" y="317754"/>
                </a:moveTo>
                <a:lnTo>
                  <a:pt x="2366772" y="307848"/>
                </a:lnTo>
                <a:lnTo>
                  <a:pt x="2362200" y="312420"/>
                </a:lnTo>
                <a:lnTo>
                  <a:pt x="2362200" y="317754"/>
                </a:lnTo>
                <a:lnTo>
                  <a:pt x="2366772" y="31775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72744" y="4448047"/>
            <a:ext cx="183578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5">
                <a:solidFill>
                  <a:srgbClr val="0000FF"/>
                </a:solidFill>
                <a:latin typeface="Arial"/>
                <a:cs typeface="Arial"/>
              </a:rPr>
              <a:t>Wait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1000</a:t>
            </a:r>
            <a:r>
              <a:rPr dirty="0" sz="14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milliseconds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71800" y="4567428"/>
            <a:ext cx="687070" cy="87630"/>
          </a:xfrm>
          <a:custGeom>
            <a:avLst/>
            <a:gdLst/>
            <a:ahLst/>
            <a:cxnLst/>
            <a:rect l="l" t="t" r="r" b="b"/>
            <a:pathLst>
              <a:path w="687070" h="87629">
                <a:moveTo>
                  <a:pt x="686562" y="74676"/>
                </a:moveTo>
                <a:lnTo>
                  <a:pt x="762" y="0"/>
                </a:lnTo>
                <a:lnTo>
                  <a:pt x="0" y="12954"/>
                </a:lnTo>
                <a:lnTo>
                  <a:pt x="685800" y="87630"/>
                </a:lnTo>
                <a:lnTo>
                  <a:pt x="686562" y="746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9600" y="4953000"/>
            <a:ext cx="2362200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5027" y="4948428"/>
            <a:ext cx="2372106" cy="312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5027" y="4948428"/>
            <a:ext cx="2372360" cy="318135"/>
          </a:xfrm>
          <a:custGeom>
            <a:avLst/>
            <a:gdLst/>
            <a:ahLst/>
            <a:cxnLst/>
            <a:rect l="l" t="t" r="r" b="b"/>
            <a:pathLst>
              <a:path w="2372360" h="318135">
                <a:moveTo>
                  <a:pt x="2372106" y="315468"/>
                </a:moveTo>
                <a:lnTo>
                  <a:pt x="2372106" y="2286"/>
                </a:lnTo>
                <a:lnTo>
                  <a:pt x="2369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2362200" y="9906"/>
                </a:lnTo>
                <a:lnTo>
                  <a:pt x="2362200" y="4572"/>
                </a:lnTo>
                <a:lnTo>
                  <a:pt x="2366772" y="9906"/>
                </a:lnTo>
                <a:lnTo>
                  <a:pt x="2366772" y="317754"/>
                </a:lnTo>
                <a:lnTo>
                  <a:pt x="2369820" y="317754"/>
                </a:lnTo>
                <a:lnTo>
                  <a:pt x="2372106" y="315468"/>
                </a:lnTo>
                <a:close/>
              </a:path>
              <a:path w="2372360" h="31813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2372360" h="318135">
                <a:moveTo>
                  <a:pt x="9905" y="307848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5" y="307848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4572" y="307848"/>
                </a:lnTo>
                <a:lnTo>
                  <a:pt x="9905" y="312419"/>
                </a:lnTo>
                <a:lnTo>
                  <a:pt x="9905" y="317754"/>
                </a:lnTo>
                <a:lnTo>
                  <a:pt x="2362200" y="317754"/>
                </a:lnTo>
                <a:lnTo>
                  <a:pt x="2362200" y="312420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9905" y="317754"/>
                </a:moveTo>
                <a:lnTo>
                  <a:pt x="9905" y="312419"/>
                </a:lnTo>
                <a:lnTo>
                  <a:pt x="4572" y="307848"/>
                </a:lnTo>
                <a:lnTo>
                  <a:pt x="4572" y="317754"/>
                </a:lnTo>
                <a:lnTo>
                  <a:pt x="9905" y="317754"/>
                </a:lnTo>
                <a:close/>
              </a:path>
              <a:path w="2372360" h="318135">
                <a:moveTo>
                  <a:pt x="2366772" y="9906"/>
                </a:moveTo>
                <a:lnTo>
                  <a:pt x="2362200" y="4572"/>
                </a:lnTo>
                <a:lnTo>
                  <a:pt x="2362200" y="9906"/>
                </a:lnTo>
                <a:lnTo>
                  <a:pt x="2366772" y="9906"/>
                </a:lnTo>
                <a:close/>
              </a:path>
              <a:path w="2372360" h="318135">
                <a:moveTo>
                  <a:pt x="2366772" y="307848"/>
                </a:moveTo>
                <a:lnTo>
                  <a:pt x="2366772" y="9906"/>
                </a:lnTo>
                <a:lnTo>
                  <a:pt x="2362200" y="9906"/>
                </a:lnTo>
                <a:lnTo>
                  <a:pt x="2362200" y="307848"/>
                </a:lnTo>
                <a:lnTo>
                  <a:pt x="2366772" y="307848"/>
                </a:lnTo>
                <a:close/>
              </a:path>
              <a:path w="2372360" h="318135">
                <a:moveTo>
                  <a:pt x="2366772" y="317754"/>
                </a:moveTo>
                <a:lnTo>
                  <a:pt x="2366772" y="307848"/>
                </a:lnTo>
                <a:lnTo>
                  <a:pt x="2362200" y="312420"/>
                </a:lnTo>
                <a:lnTo>
                  <a:pt x="2362200" y="317754"/>
                </a:lnTo>
                <a:lnTo>
                  <a:pt x="2366772" y="31775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22858" y="4981447"/>
            <a:ext cx="15335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Set 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output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low</a:t>
            </a:r>
            <a:r>
              <a:rPr dirty="0" sz="1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(0V)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69514" y="4795265"/>
            <a:ext cx="767715" cy="318135"/>
          </a:xfrm>
          <a:custGeom>
            <a:avLst/>
            <a:gdLst/>
            <a:ahLst/>
            <a:cxnLst/>
            <a:rect l="l" t="t" r="r" b="b"/>
            <a:pathLst>
              <a:path w="767714" h="318135">
                <a:moveTo>
                  <a:pt x="767334" y="11429"/>
                </a:moveTo>
                <a:lnTo>
                  <a:pt x="762000" y="0"/>
                </a:lnTo>
                <a:lnTo>
                  <a:pt x="0" y="306324"/>
                </a:lnTo>
                <a:lnTo>
                  <a:pt x="5334" y="317754"/>
                </a:lnTo>
                <a:lnTo>
                  <a:pt x="767334" y="1142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0800" y="741680"/>
            <a:ext cx="741870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Now connect your own</a:t>
            </a:r>
            <a:r>
              <a:rPr dirty="0" sz="4400" spc="10"/>
              <a:t> </a:t>
            </a:r>
            <a:r>
              <a:rPr dirty="0" sz="4400" spc="-5"/>
              <a:t>LED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867400" y="1828800"/>
            <a:ext cx="3583063" cy="2686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2310384"/>
            <a:ext cx="3366871" cy="3785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8340" y="1855723"/>
            <a:ext cx="2070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Anatomy </a:t>
            </a:r>
            <a:r>
              <a:rPr dirty="0" sz="1800" spc="-5">
                <a:latin typeface="Arial"/>
                <a:cs typeface="Arial"/>
              </a:rPr>
              <a:t>of 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LED: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747" y="6076441"/>
            <a:ext cx="1699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6"/>
              </a:rPr>
              <a:t>http://www.wikipedia.org/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2928" y="2009775"/>
            <a:ext cx="1210050" cy="308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60340" y="4522723"/>
            <a:ext cx="724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Notes</a:t>
            </a:r>
            <a:r>
              <a:rPr dirty="0" sz="1800" spc="-5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0340" y="4797043"/>
            <a:ext cx="3758565" cy="21653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Resistor is needed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limit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current</a:t>
            </a:r>
            <a:endParaRPr sz="1800">
              <a:latin typeface="Arial"/>
              <a:cs typeface="Arial"/>
            </a:endParaRPr>
          </a:p>
          <a:p>
            <a:pPr marL="355600" marR="79184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Resistor and LED may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  interchanged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(but </a:t>
            </a:r>
            <a:r>
              <a:rPr dirty="0" sz="1800" spc="-5">
                <a:latin typeface="Arial"/>
                <a:cs typeface="Arial"/>
              </a:rPr>
              <a:t>polarity of LED is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important)</a:t>
            </a:r>
            <a:endParaRPr sz="1800">
              <a:latin typeface="Arial"/>
              <a:cs typeface="Arial"/>
            </a:endParaRPr>
          </a:p>
          <a:p>
            <a:pPr marL="355600" marR="45021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Pin 13 is </a:t>
            </a:r>
            <a:r>
              <a:rPr dirty="0" sz="1800">
                <a:latin typeface="Arial"/>
                <a:cs typeface="Arial"/>
              </a:rPr>
              <a:t>special: </a:t>
            </a:r>
            <a:r>
              <a:rPr dirty="0" sz="1800" spc="-5">
                <a:latin typeface="Arial"/>
                <a:cs typeface="Arial"/>
              </a:rPr>
              <a:t>has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built-in  </a:t>
            </a:r>
            <a:r>
              <a:rPr dirty="0" sz="1800">
                <a:latin typeface="Arial"/>
                <a:cs typeface="Arial"/>
              </a:rPr>
              <a:t>resistor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LED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Change program 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upload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93340" marR="5080" indent="-181673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What is </a:t>
            </a:r>
            <a:r>
              <a:rPr dirty="0"/>
              <a:t>a </a:t>
            </a:r>
            <a:r>
              <a:rPr dirty="0" spc="-5"/>
              <a:t>Microcontroller  </a:t>
            </a:r>
            <a:r>
              <a:rPr dirty="0"/>
              <a:t>(µC,</a:t>
            </a:r>
            <a:r>
              <a:rPr dirty="0" spc="-15"/>
              <a:t> </a:t>
            </a:r>
            <a:r>
              <a:rPr dirty="0"/>
              <a:t>MCU)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139" y="2022601"/>
            <a:ext cx="4514215" cy="4232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Computer </a:t>
            </a:r>
            <a:r>
              <a:rPr dirty="0" sz="2000" spc="-5">
                <a:latin typeface="Arial"/>
                <a:cs typeface="Arial"/>
              </a:rPr>
              <a:t>on a single </a:t>
            </a:r>
            <a:r>
              <a:rPr dirty="0" sz="2000" spc="-10">
                <a:latin typeface="Arial"/>
                <a:cs typeface="Arial"/>
              </a:rPr>
              <a:t>integrated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chip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1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latin typeface="Arial"/>
                <a:cs typeface="Arial"/>
              </a:rPr>
              <a:t>Processor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(CPU)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latin typeface="Arial"/>
                <a:cs typeface="Arial"/>
              </a:rPr>
              <a:t>Memory </a:t>
            </a:r>
            <a:r>
              <a:rPr dirty="0" sz="1800">
                <a:latin typeface="Arial"/>
                <a:cs typeface="Arial"/>
              </a:rPr>
              <a:t>(RAM / </a:t>
            </a:r>
            <a:r>
              <a:rPr dirty="0" sz="1800" spc="-5">
                <a:latin typeface="Arial"/>
                <a:cs typeface="Arial"/>
              </a:rPr>
              <a:t>ROM 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Flash)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ts val="2155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I/O </a:t>
            </a:r>
            <a:r>
              <a:rPr dirty="0" sz="1800" spc="-5">
                <a:latin typeface="Arial"/>
                <a:cs typeface="Arial"/>
              </a:rPr>
              <a:t>ports (USB, </a:t>
            </a:r>
            <a:r>
              <a:rPr dirty="0" sz="1800">
                <a:latin typeface="Arial"/>
                <a:cs typeface="Arial"/>
              </a:rPr>
              <a:t>I2C, </a:t>
            </a:r>
            <a:r>
              <a:rPr dirty="0" sz="1800" spc="-5">
                <a:latin typeface="Arial"/>
                <a:cs typeface="Arial"/>
              </a:rPr>
              <a:t>SPI,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ADC)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ts val="2395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Common </a:t>
            </a:r>
            <a:r>
              <a:rPr dirty="0" sz="2000" spc="-5">
                <a:latin typeface="Arial"/>
                <a:cs typeface="Arial"/>
              </a:rPr>
              <a:t>microcontroller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families: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755015" algn="l"/>
              </a:tabLst>
            </a:pPr>
            <a:r>
              <a:rPr dirty="0" sz="1800">
                <a:latin typeface="Arial"/>
                <a:cs typeface="Arial"/>
              </a:rPr>
              <a:t>–	</a:t>
            </a:r>
            <a:r>
              <a:rPr dirty="0" sz="1800" spc="-5">
                <a:latin typeface="Arial"/>
                <a:cs typeface="Arial"/>
              </a:rPr>
              <a:t>Intel: 4004, 8008,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latin typeface="Arial"/>
                <a:cs typeface="Arial"/>
              </a:rPr>
              <a:t>Atmel: </a:t>
            </a:r>
            <a:r>
              <a:rPr dirty="0" sz="1800" spc="-70">
                <a:latin typeface="Arial"/>
                <a:cs typeface="Arial"/>
              </a:rPr>
              <a:t>AT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AVR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 spc="-5">
                <a:latin typeface="Arial"/>
                <a:cs typeface="Arial"/>
              </a:rPr>
              <a:t>Microchip: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PIC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ts val="2155"/>
              </a:lnSpc>
              <a:buChar char="–"/>
              <a:tabLst>
                <a:tab pos="755015" algn="l"/>
                <a:tab pos="755650" algn="l"/>
                <a:tab pos="1454150" algn="l"/>
              </a:tabLst>
            </a:pPr>
            <a:r>
              <a:rPr dirty="0" sz="1800" spc="-5">
                <a:latin typeface="Arial"/>
                <a:cs typeface="Arial"/>
              </a:rPr>
              <a:t>ARM:	</a:t>
            </a:r>
            <a:r>
              <a:rPr dirty="0" sz="1800">
                <a:latin typeface="Arial"/>
                <a:cs typeface="Arial"/>
              </a:rPr>
              <a:t>(multiple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manufacturers)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ts val="2395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Used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in: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Cellphones,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 spc="-50">
                <a:latin typeface="Arial"/>
                <a:cs typeface="Arial"/>
              </a:rPr>
              <a:t>Toys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Household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appliances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Cars</a:t>
            </a:r>
            <a:endParaRPr sz="1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Cameras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600" y="2743200"/>
            <a:ext cx="2129256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0" y="4191000"/>
            <a:ext cx="2057907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1000" y="4953000"/>
            <a:ext cx="1597152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19800" y="5181600"/>
            <a:ext cx="1263561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43800" y="5029200"/>
            <a:ext cx="1928685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35186" y="2169982"/>
            <a:ext cx="769326" cy="4182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86116" y="1905000"/>
            <a:ext cx="1645805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6005" y="468122"/>
            <a:ext cx="640524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6730" marR="5080" indent="-1764664">
              <a:lnSpc>
                <a:spcPct val="100000"/>
              </a:lnSpc>
              <a:spcBef>
                <a:spcPts val="100"/>
              </a:spcBef>
              <a:tabLst>
                <a:tab pos="1846580" algn="l"/>
              </a:tabLst>
            </a:pPr>
            <a:r>
              <a:rPr dirty="0" spc="-5"/>
              <a:t>Aside:		Using </a:t>
            </a:r>
            <a:r>
              <a:rPr dirty="0"/>
              <a:t>a</a:t>
            </a:r>
            <a:r>
              <a:rPr dirty="0" spc="-85"/>
              <a:t> </a:t>
            </a:r>
            <a:r>
              <a:rPr dirty="0" spc="-5"/>
              <a:t>Solderless  </a:t>
            </a:r>
            <a:r>
              <a:rPr dirty="0"/>
              <a:t>Breadboard</a:t>
            </a:r>
          </a:p>
        </p:txBody>
      </p:sp>
      <p:sp>
        <p:nvSpPr>
          <p:cNvPr id="5" name="object 5"/>
          <p:cNvSpPr/>
          <p:nvPr/>
        </p:nvSpPr>
        <p:spPr>
          <a:xfrm>
            <a:off x="1664970" y="2086355"/>
            <a:ext cx="6576821" cy="405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2950" y="5228082"/>
            <a:ext cx="1882139" cy="307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8377" y="5222747"/>
            <a:ext cx="1891283" cy="312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377" y="5222747"/>
            <a:ext cx="1891664" cy="318135"/>
          </a:xfrm>
          <a:custGeom>
            <a:avLst/>
            <a:gdLst/>
            <a:ahLst/>
            <a:cxnLst/>
            <a:rect l="l" t="t" r="r" b="b"/>
            <a:pathLst>
              <a:path w="1891664" h="318135">
                <a:moveTo>
                  <a:pt x="1891283" y="315468"/>
                </a:moveTo>
                <a:lnTo>
                  <a:pt x="1891283" y="2286"/>
                </a:lnTo>
                <a:lnTo>
                  <a:pt x="1888998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1882139" y="9906"/>
                </a:lnTo>
                <a:lnTo>
                  <a:pt x="1882139" y="5334"/>
                </a:lnTo>
                <a:lnTo>
                  <a:pt x="1886712" y="9906"/>
                </a:lnTo>
                <a:lnTo>
                  <a:pt x="1886712" y="317754"/>
                </a:lnTo>
                <a:lnTo>
                  <a:pt x="1888998" y="317754"/>
                </a:lnTo>
                <a:lnTo>
                  <a:pt x="1891283" y="315468"/>
                </a:lnTo>
                <a:close/>
              </a:path>
              <a:path w="1891664" h="318135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891664" h="318135">
                <a:moveTo>
                  <a:pt x="9906" y="307848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6" y="307848"/>
                </a:lnTo>
                <a:close/>
              </a:path>
              <a:path w="1891664" h="318135">
                <a:moveTo>
                  <a:pt x="1886712" y="307848"/>
                </a:moveTo>
                <a:lnTo>
                  <a:pt x="4572" y="307848"/>
                </a:lnTo>
                <a:lnTo>
                  <a:pt x="9906" y="312420"/>
                </a:lnTo>
                <a:lnTo>
                  <a:pt x="9906" y="317754"/>
                </a:lnTo>
                <a:lnTo>
                  <a:pt x="1882139" y="317754"/>
                </a:lnTo>
                <a:lnTo>
                  <a:pt x="1882139" y="312420"/>
                </a:lnTo>
                <a:lnTo>
                  <a:pt x="1886712" y="307848"/>
                </a:lnTo>
                <a:close/>
              </a:path>
              <a:path w="1891664" h="318135">
                <a:moveTo>
                  <a:pt x="9906" y="317754"/>
                </a:moveTo>
                <a:lnTo>
                  <a:pt x="9906" y="312420"/>
                </a:lnTo>
                <a:lnTo>
                  <a:pt x="4572" y="307848"/>
                </a:lnTo>
                <a:lnTo>
                  <a:pt x="4572" y="317754"/>
                </a:lnTo>
                <a:lnTo>
                  <a:pt x="9906" y="317754"/>
                </a:lnTo>
                <a:close/>
              </a:path>
              <a:path w="1891664" h="318135">
                <a:moveTo>
                  <a:pt x="1886712" y="9906"/>
                </a:moveTo>
                <a:lnTo>
                  <a:pt x="1882139" y="5334"/>
                </a:lnTo>
                <a:lnTo>
                  <a:pt x="1882139" y="9906"/>
                </a:lnTo>
                <a:lnTo>
                  <a:pt x="1886712" y="9906"/>
                </a:lnTo>
                <a:close/>
              </a:path>
              <a:path w="1891664" h="318135">
                <a:moveTo>
                  <a:pt x="1886712" y="307848"/>
                </a:moveTo>
                <a:lnTo>
                  <a:pt x="1886712" y="9906"/>
                </a:lnTo>
                <a:lnTo>
                  <a:pt x="1882139" y="9906"/>
                </a:lnTo>
                <a:lnTo>
                  <a:pt x="1882139" y="307848"/>
                </a:lnTo>
                <a:lnTo>
                  <a:pt x="1886712" y="307848"/>
                </a:lnTo>
                <a:close/>
              </a:path>
              <a:path w="1891664" h="318135">
                <a:moveTo>
                  <a:pt x="1886712" y="317754"/>
                </a:moveTo>
                <a:lnTo>
                  <a:pt x="1886712" y="307848"/>
                </a:lnTo>
                <a:lnTo>
                  <a:pt x="1882139" y="312420"/>
                </a:lnTo>
                <a:lnTo>
                  <a:pt x="1882139" y="317754"/>
                </a:lnTo>
                <a:lnTo>
                  <a:pt x="1886712" y="31775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91794" y="5255767"/>
            <a:ext cx="158369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Connected</a:t>
            </a:r>
            <a:r>
              <a:rPr dirty="0" sz="14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together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18994" y="3588258"/>
            <a:ext cx="873760" cy="1796414"/>
          </a:xfrm>
          <a:custGeom>
            <a:avLst/>
            <a:gdLst/>
            <a:ahLst/>
            <a:cxnLst/>
            <a:rect l="l" t="t" r="r" b="b"/>
            <a:pathLst>
              <a:path w="873760" h="1796414">
                <a:moveTo>
                  <a:pt x="873251" y="6095"/>
                </a:moveTo>
                <a:lnTo>
                  <a:pt x="861821" y="0"/>
                </a:lnTo>
                <a:lnTo>
                  <a:pt x="0" y="1790700"/>
                </a:lnTo>
                <a:lnTo>
                  <a:pt x="11430" y="1796033"/>
                </a:lnTo>
                <a:lnTo>
                  <a:pt x="873251" y="60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54908" y="3006851"/>
            <a:ext cx="101600" cy="864235"/>
          </a:xfrm>
          <a:custGeom>
            <a:avLst/>
            <a:gdLst/>
            <a:ahLst/>
            <a:cxnLst/>
            <a:rect l="l" t="t" r="r" b="b"/>
            <a:pathLst>
              <a:path w="101600" h="864235">
                <a:moveTo>
                  <a:pt x="101346" y="858011"/>
                </a:moveTo>
                <a:lnTo>
                  <a:pt x="101346" y="6095"/>
                </a:lnTo>
                <a:lnTo>
                  <a:pt x="96012" y="0"/>
                </a:lnTo>
                <a:lnTo>
                  <a:pt x="5333" y="0"/>
                </a:lnTo>
                <a:lnTo>
                  <a:pt x="0" y="6095"/>
                </a:lnTo>
                <a:lnTo>
                  <a:pt x="0" y="858011"/>
                </a:lnTo>
                <a:lnTo>
                  <a:pt x="5334" y="864107"/>
                </a:lnTo>
                <a:lnTo>
                  <a:pt x="12192" y="864107"/>
                </a:lnTo>
                <a:lnTo>
                  <a:pt x="12192" y="25907"/>
                </a:lnTo>
                <a:lnTo>
                  <a:pt x="25145" y="12953"/>
                </a:lnTo>
                <a:lnTo>
                  <a:pt x="25145" y="25907"/>
                </a:lnTo>
                <a:lnTo>
                  <a:pt x="76200" y="25907"/>
                </a:lnTo>
                <a:lnTo>
                  <a:pt x="76200" y="12953"/>
                </a:lnTo>
                <a:lnTo>
                  <a:pt x="88392" y="25907"/>
                </a:lnTo>
                <a:lnTo>
                  <a:pt x="88392" y="864107"/>
                </a:lnTo>
                <a:lnTo>
                  <a:pt x="96012" y="864107"/>
                </a:lnTo>
                <a:lnTo>
                  <a:pt x="101346" y="858011"/>
                </a:lnTo>
                <a:close/>
              </a:path>
              <a:path w="101600" h="864235">
                <a:moveTo>
                  <a:pt x="25145" y="25907"/>
                </a:moveTo>
                <a:lnTo>
                  <a:pt x="25145" y="12953"/>
                </a:lnTo>
                <a:lnTo>
                  <a:pt x="12192" y="25907"/>
                </a:lnTo>
                <a:lnTo>
                  <a:pt x="25145" y="25907"/>
                </a:lnTo>
                <a:close/>
              </a:path>
              <a:path w="101600" h="864235">
                <a:moveTo>
                  <a:pt x="25146" y="838199"/>
                </a:moveTo>
                <a:lnTo>
                  <a:pt x="25145" y="25907"/>
                </a:lnTo>
                <a:lnTo>
                  <a:pt x="12192" y="25907"/>
                </a:lnTo>
                <a:lnTo>
                  <a:pt x="12192" y="838199"/>
                </a:lnTo>
                <a:lnTo>
                  <a:pt x="25146" y="838199"/>
                </a:lnTo>
                <a:close/>
              </a:path>
              <a:path w="101600" h="864235">
                <a:moveTo>
                  <a:pt x="88392" y="838199"/>
                </a:moveTo>
                <a:lnTo>
                  <a:pt x="12192" y="838199"/>
                </a:lnTo>
                <a:lnTo>
                  <a:pt x="25146" y="851153"/>
                </a:lnTo>
                <a:lnTo>
                  <a:pt x="25146" y="864107"/>
                </a:lnTo>
                <a:lnTo>
                  <a:pt x="76200" y="864107"/>
                </a:lnTo>
                <a:lnTo>
                  <a:pt x="76200" y="851153"/>
                </a:lnTo>
                <a:lnTo>
                  <a:pt x="88392" y="838199"/>
                </a:lnTo>
                <a:close/>
              </a:path>
              <a:path w="101600" h="864235">
                <a:moveTo>
                  <a:pt x="25146" y="864107"/>
                </a:moveTo>
                <a:lnTo>
                  <a:pt x="25146" y="851153"/>
                </a:lnTo>
                <a:lnTo>
                  <a:pt x="12192" y="838199"/>
                </a:lnTo>
                <a:lnTo>
                  <a:pt x="12192" y="864107"/>
                </a:lnTo>
                <a:lnTo>
                  <a:pt x="25146" y="864107"/>
                </a:lnTo>
                <a:close/>
              </a:path>
              <a:path w="101600" h="864235">
                <a:moveTo>
                  <a:pt x="88392" y="25907"/>
                </a:moveTo>
                <a:lnTo>
                  <a:pt x="76200" y="12953"/>
                </a:lnTo>
                <a:lnTo>
                  <a:pt x="76200" y="25907"/>
                </a:lnTo>
                <a:lnTo>
                  <a:pt x="88392" y="25907"/>
                </a:lnTo>
                <a:close/>
              </a:path>
              <a:path w="101600" h="864235">
                <a:moveTo>
                  <a:pt x="88392" y="838199"/>
                </a:moveTo>
                <a:lnTo>
                  <a:pt x="88392" y="25907"/>
                </a:lnTo>
                <a:lnTo>
                  <a:pt x="76200" y="25907"/>
                </a:lnTo>
                <a:lnTo>
                  <a:pt x="76200" y="838199"/>
                </a:lnTo>
                <a:lnTo>
                  <a:pt x="88392" y="838199"/>
                </a:lnTo>
                <a:close/>
              </a:path>
              <a:path w="101600" h="864235">
                <a:moveTo>
                  <a:pt x="88392" y="864107"/>
                </a:moveTo>
                <a:lnTo>
                  <a:pt x="88392" y="838199"/>
                </a:lnTo>
                <a:lnTo>
                  <a:pt x="76200" y="851153"/>
                </a:lnTo>
                <a:lnTo>
                  <a:pt x="76200" y="864107"/>
                </a:lnTo>
                <a:lnTo>
                  <a:pt x="88392" y="864107"/>
                </a:lnTo>
                <a:close/>
              </a:path>
            </a:pathLst>
          </a:custGeom>
          <a:solidFill>
            <a:srgbClr val="1E76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7605" y="2970276"/>
            <a:ext cx="1881377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3033" y="2965704"/>
            <a:ext cx="1891283" cy="312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3033" y="2965704"/>
            <a:ext cx="1891664" cy="317500"/>
          </a:xfrm>
          <a:custGeom>
            <a:avLst/>
            <a:gdLst/>
            <a:ahLst/>
            <a:cxnLst/>
            <a:rect l="l" t="t" r="r" b="b"/>
            <a:pathLst>
              <a:path w="1891664" h="317500">
                <a:moveTo>
                  <a:pt x="1891283" y="314706"/>
                </a:moveTo>
                <a:lnTo>
                  <a:pt x="1891283" y="2286"/>
                </a:lnTo>
                <a:lnTo>
                  <a:pt x="1888998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4706"/>
                </a:lnTo>
                <a:lnTo>
                  <a:pt x="2286" y="316992"/>
                </a:lnTo>
                <a:lnTo>
                  <a:pt x="4572" y="316992"/>
                </a:lnTo>
                <a:lnTo>
                  <a:pt x="4572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1881377" y="9144"/>
                </a:lnTo>
                <a:lnTo>
                  <a:pt x="1881377" y="4572"/>
                </a:lnTo>
                <a:lnTo>
                  <a:pt x="1885950" y="9144"/>
                </a:lnTo>
                <a:lnTo>
                  <a:pt x="1885950" y="316992"/>
                </a:lnTo>
                <a:lnTo>
                  <a:pt x="1888998" y="316992"/>
                </a:lnTo>
                <a:lnTo>
                  <a:pt x="1891283" y="314706"/>
                </a:lnTo>
                <a:close/>
              </a:path>
              <a:path w="1891664" h="317500">
                <a:moveTo>
                  <a:pt x="9143" y="9144"/>
                </a:moveTo>
                <a:lnTo>
                  <a:pt x="9143" y="4572"/>
                </a:lnTo>
                <a:lnTo>
                  <a:pt x="4572" y="9144"/>
                </a:lnTo>
                <a:lnTo>
                  <a:pt x="9143" y="9144"/>
                </a:lnTo>
                <a:close/>
              </a:path>
              <a:path w="1891664" h="317500">
                <a:moveTo>
                  <a:pt x="9144" y="307848"/>
                </a:moveTo>
                <a:lnTo>
                  <a:pt x="9143" y="9144"/>
                </a:lnTo>
                <a:lnTo>
                  <a:pt x="4572" y="9144"/>
                </a:lnTo>
                <a:lnTo>
                  <a:pt x="4572" y="307848"/>
                </a:lnTo>
                <a:lnTo>
                  <a:pt x="9144" y="307848"/>
                </a:lnTo>
                <a:close/>
              </a:path>
              <a:path w="1891664" h="317500">
                <a:moveTo>
                  <a:pt x="1885950" y="307848"/>
                </a:moveTo>
                <a:lnTo>
                  <a:pt x="4572" y="307848"/>
                </a:lnTo>
                <a:lnTo>
                  <a:pt x="9144" y="312420"/>
                </a:lnTo>
                <a:lnTo>
                  <a:pt x="9144" y="316992"/>
                </a:lnTo>
                <a:lnTo>
                  <a:pt x="1881377" y="316992"/>
                </a:lnTo>
                <a:lnTo>
                  <a:pt x="1881377" y="312420"/>
                </a:lnTo>
                <a:lnTo>
                  <a:pt x="1885950" y="307848"/>
                </a:lnTo>
                <a:close/>
              </a:path>
              <a:path w="1891664" h="317500">
                <a:moveTo>
                  <a:pt x="9144" y="316992"/>
                </a:moveTo>
                <a:lnTo>
                  <a:pt x="9144" y="312420"/>
                </a:lnTo>
                <a:lnTo>
                  <a:pt x="4572" y="307848"/>
                </a:lnTo>
                <a:lnTo>
                  <a:pt x="4572" y="316992"/>
                </a:lnTo>
                <a:lnTo>
                  <a:pt x="9144" y="316992"/>
                </a:lnTo>
                <a:close/>
              </a:path>
              <a:path w="1891664" h="317500">
                <a:moveTo>
                  <a:pt x="1885950" y="9144"/>
                </a:moveTo>
                <a:lnTo>
                  <a:pt x="1881377" y="4572"/>
                </a:lnTo>
                <a:lnTo>
                  <a:pt x="1881377" y="9144"/>
                </a:lnTo>
                <a:lnTo>
                  <a:pt x="1885950" y="9144"/>
                </a:lnTo>
                <a:close/>
              </a:path>
              <a:path w="1891664" h="317500">
                <a:moveTo>
                  <a:pt x="1885950" y="307848"/>
                </a:moveTo>
                <a:lnTo>
                  <a:pt x="1885950" y="9144"/>
                </a:lnTo>
                <a:lnTo>
                  <a:pt x="1881377" y="9144"/>
                </a:lnTo>
                <a:lnTo>
                  <a:pt x="1881377" y="307848"/>
                </a:lnTo>
                <a:lnTo>
                  <a:pt x="1885950" y="307848"/>
                </a:lnTo>
                <a:close/>
              </a:path>
              <a:path w="1891664" h="317500">
                <a:moveTo>
                  <a:pt x="1885950" y="316992"/>
                </a:moveTo>
                <a:lnTo>
                  <a:pt x="1885950" y="307848"/>
                </a:lnTo>
                <a:lnTo>
                  <a:pt x="1881377" y="312420"/>
                </a:lnTo>
                <a:lnTo>
                  <a:pt x="1881377" y="316992"/>
                </a:lnTo>
                <a:lnTo>
                  <a:pt x="1885950" y="31699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06450" y="2998724"/>
            <a:ext cx="158369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Connected</a:t>
            </a:r>
            <a:r>
              <a:rPr dirty="0" sz="14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together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4411" y="2301239"/>
            <a:ext cx="748030" cy="828040"/>
          </a:xfrm>
          <a:custGeom>
            <a:avLst/>
            <a:gdLst/>
            <a:ahLst/>
            <a:cxnLst/>
            <a:rect l="l" t="t" r="r" b="b"/>
            <a:pathLst>
              <a:path w="748029" h="828039">
                <a:moveTo>
                  <a:pt x="747521" y="8381"/>
                </a:moveTo>
                <a:lnTo>
                  <a:pt x="737615" y="0"/>
                </a:lnTo>
                <a:lnTo>
                  <a:pt x="0" y="818388"/>
                </a:lnTo>
                <a:lnTo>
                  <a:pt x="9143" y="827532"/>
                </a:lnTo>
                <a:lnTo>
                  <a:pt x="747521" y="838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73807" y="2235707"/>
            <a:ext cx="5511800" cy="82550"/>
          </a:xfrm>
          <a:custGeom>
            <a:avLst/>
            <a:gdLst/>
            <a:ahLst/>
            <a:cxnLst/>
            <a:rect l="l" t="t" r="r" b="b"/>
            <a:pathLst>
              <a:path w="5511800" h="82550">
                <a:moveTo>
                  <a:pt x="5511546" y="76962"/>
                </a:moveTo>
                <a:lnTo>
                  <a:pt x="5511546" y="5334"/>
                </a:lnTo>
                <a:lnTo>
                  <a:pt x="5506212" y="0"/>
                </a:lnTo>
                <a:lnTo>
                  <a:pt x="5333" y="0"/>
                </a:lnTo>
                <a:lnTo>
                  <a:pt x="0" y="5334"/>
                </a:lnTo>
                <a:lnTo>
                  <a:pt x="0" y="76962"/>
                </a:lnTo>
                <a:lnTo>
                  <a:pt x="5334" y="82296"/>
                </a:lnTo>
                <a:lnTo>
                  <a:pt x="12191" y="82296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6" y="25146"/>
                </a:lnTo>
                <a:lnTo>
                  <a:pt x="5486400" y="25146"/>
                </a:lnTo>
                <a:lnTo>
                  <a:pt x="5486400" y="12192"/>
                </a:lnTo>
                <a:lnTo>
                  <a:pt x="5498592" y="25146"/>
                </a:lnTo>
                <a:lnTo>
                  <a:pt x="5498592" y="82296"/>
                </a:lnTo>
                <a:lnTo>
                  <a:pt x="5506212" y="82296"/>
                </a:lnTo>
                <a:lnTo>
                  <a:pt x="5511546" y="76962"/>
                </a:lnTo>
                <a:close/>
              </a:path>
              <a:path w="5511800" h="82550">
                <a:moveTo>
                  <a:pt x="25146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6" y="25146"/>
                </a:lnTo>
                <a:close/>
              </a:path>
              <a:path w="5511800" h="82550">
                <a:moveTo>
                  <a:pt x="25146" y="57150"/>
                </a:moveTo>
                <a:lnTo>
                  <a:pt x="25146" y="25146"/>
                </a:lnTo>
                <a:lnTo>
                  <a:pt x="12192" y="25146"/>
                </a:lnTo>
                <a:lnTo>
                  <a:pt x="12192" y="57150"/>
                </a:lnTo>
                <a:lnTo>
                  <a:pt x="25146" y="57150"/>
                </a:lnTo>
                <a:close/>
              </a:path>
              <a:path w="5511800" h="82550">
                <a:moveTo>
                  <a:pt x="5498592" y="57150"/>
                </a:moveTo>
                <a:lnTo>
                  <a:pt x="12192" y="57150"/>
                </a:lnTo>
                <a:lnTo>
                  <a:pt x="25146" y="69342"/>
                </a:lnTo>
                <a:lnTo>
                  <a:pt x="25146" y="82296"/>
                </a:lnTo>
                <a:lnTo>
                  <a:pt x="5486400" y="82296"/>
                </a:lnTo>
                <a:lnTo>
                  <a:pt x="5486400" y="69342"/>
                </a:lnTo>
                <a:lnTo>
                  <a:pt x="5498592" y="57150"/>
                </a:lnTo>
                <a:close/>
              </a:path>
              <a:path w="5511800" h="82550">
                <a:moveTo>
                  <a:pt x="25146" y="82296"/>
                </a:moveTo>
                <a:lnTo>
                  <a:pt x="25146" y="69342"/>
                </a:lnTo>
                <a:lnTo>
                  <a:pt x="12192" y="57150"/>
                </a:lnTo>
                <a:lnTo>
                  <a:pt x="12191" y="82296"/>
                </a:lnTo>
                <a:lnTo>
                  <a:pt x="25146" y="82296"/>
                </a:lnTo>
                <a:close/>
              </a:path>
              <a:path w="5511800" h="82550">
                <a:moveTo>
                  <a:pt x="5498592" y="25146"/>
                </a:moveTo>
                <a:lnTo>
                  <a:pt x="5486400" y="12192"/>
                </a:lnTo>
                <a:lnTo>
                  <a:pt x="5486400" y="25146"/>
                </a:lnTo>
                <a:lnTo>
                  <a:pt x="5498592" y="25146"/>
                </a:lnTo>
                <a:close/>
              </a:path>
              <a:path w="5511800" h="82550">
                <a:moveTo>
                  <a:pt x="5498592" y="57150"/>
                </a:moveTo>
                <a:lnTo>
                  <a:pt x="5498592" y="25146"/>
                </a:lnTo>
                <a:lnTo>
                  <a:pt x="5486400" y="25146"/>
                </a:lnTo>
                <a:lnTo>
                  <a:pt x="5486400" y="57150"/>
                </a:lnTo>
                <a:lnTo>
                  <a:pt x="5498592" y="57150"/>
                </a:lnTo>
                <a:close/>
              </a:path>
              <a:path w="5511800" h="82550">
                <a:moveTo>
                  <a:pt x="5498592" y="82296"/>
                </a:moveTo>
                <a:lnTo>
                  <a:pt x="5498592" y="57150"/>
                </a:lnTo>
                <a:lnTo>
                  <a:pt x="5486400" y="69342"/>
                </a:lnTo>
                <a:lnTo>
                  <a:pt x="5486400" y="82296"/>
                </a:lnTo>
                <a:lnTo>
                  <a:pt x="5498592" y="82296"/>
                </a:lnTo>
                <a:close/>
              </a:path>
            </a:pathLst>
          </a:custGeom>
          <a:solidFill>
            <a:srgbClr val="1E76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27135" y="4953000"/>
            <a:ext cx="110490" cy="229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53756" y="497243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9050">
            <a:solidFill>
              <a:srgbClr val="28A0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941056" y="4913629"/>
            <a:ext cx="1570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u="heavy" sz="1800" b="1">
                <a:solidFill>
                  <a:srgbClr val="009A9E"/>
                </a:solidFill>
                <a:uFill>
                  <a:solidFill>
                    <a:srgbClr val="28A0B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solidFill>
                  <a:srgbClr val="009A9E"/>
                </a:solidFill>
                <a:uFill>
                  <a:solidFill>
                    <a:srgbClr val="28A0BE"/>
                  </a:solidFill>
                </a:uFill>
                <a:latin typeface="Arial"/>
                <a:cs typeface="Arial"/>
              </a:rPr>
              <a:t>	</a:t>
            </a:r>
            <a:r>
              <a:rPr dirty="0" sz="1800" spc="-235" b="1">
                <a:solidFill>
                  <a:srgbClr val="009A9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9A9E"/>
                </a:solidFill>
                <a:latin typeface="Arial"/>
                <a:cs typeface="Arial"/>
              </a:rPr>
              <a:t>300</a:t>
            </a:r>
            <a:r>
              <a:rPr dirty="0" sz="1800" spc="-85" b="1">
                <a:solidFill>
                  <a:srgbClr val="009A9E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9A9E"/>
                </a:solidFill>
                <a:latin typeface="Arial"/>
                <a:cs typeface="Arial"/>
              </a:rPr>
              <a:t>mils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468122"/>
            <a:ext cx="711200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9155" marR="5080" indent="-2117090">
              <a:lnSpc>
                <a:spcPct val="100000"/>
              </a:lnSpc>
              <a:spcBef>
                <a:spcPts val="100"/>
              </a:spcBef>
              <a:tabLst>
                <a:tab pos="2552700" algn="l"/>
              </a:tabLst>
            </a:pPr>
            <a:r>
              <a:rPr dirty="0" spc="-5"/>
              <a:t>Example:	Using </a:t>
            </a:r>
            <a:r>
              <a:rPr dirty="0"/>
              <a:t>a</a:t>
            </a:r>
            <a:r>
              <a:rPr dirty="0" spc="-85"/>
              <a:t> </a:t>
            </a:r>
            <a:r>
              <a:rPr dirty="0" spc="-5"/>
              <a:t>Solderless  </a:t>
            </a:r>
            <a:r>
              <a:rPr dirty="0"/>
              <a:t>Breadboard</a:t>
            </a:r>
          </a:p>
        </p:txBody>
      </p:sp>
      <p:sp>
        <p:nvSpPr>
          <p:cNvPr id="3" name="object 3"/>
          <p:cNvSpPr/>
          <p:nvPr/>
        </p:nvSpPr>
        <p:spPr>
          <a:xfrm>
            <a:off x="1000127" y="2619375"/>
            <a:ext cx="1210050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71800" y="2031492"/>
            <a:ext cx="5715000" cy="4270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139" y="1986482"/>
            <a:ext cx="7077075" cy="247332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Change the blink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rate</a:t>
            </a:r>
            <a:endParaRPr sz="3000">
              <a:latin typeface="Arial"/>
              <a:cs typeface="Arial"/>
            </a:endParaRPr>
          </a:p>
          <a:p>
            <a:pPr lvl="1" marL="755650" marR="5080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how fast can the LED blink (before you can  no </a:t>
            </a:r>
            <a:r>
              <a:rPr dirty="0" sz="2600" spc="-10">
                <a:latin typeface="Arial"/>
                <a:cs typeface="Arial"/>
              </a:rPr>
              <a:t>longer </a:t>
            </a:r>
            <a:r>
              <a:rPr dirty="0" sz="2600" spc="-5">
                <a:latin typeface="Arial"/>
                <a:cs typeface="Arial"/>
              </a:rPr>
              <a:t>perceive the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blinking?)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How would you make </a:t>
            </a:r>
            <a:r>
              <a:rPr dirty="0" sz="3000">
                <a:latin typeface="Arial"/>
                <a:cs typeface="Arial"/>
              </a:rPr>
              <a:t>the </a:t>
            </a:r>
            <a:r>
              <a:rPr dirty="0" sz="3000" spc="-5">
                <a:latin typeface="Arial"/>
                <a:cs typeface="Arial"/>
              </a:rPr>
              <a:t>LED</a:t>
            </a:r>
            <a:r>
              <a:rPr dirty="0" sz="3000" spc="-11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dimmer?</a:t>
            </a:r>
            <a:endParaRPr sz="3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35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(...without changing the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resistor?)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5685" y="741680"/>
            <a:ext cx="390779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Experimenting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111" y="468122"/>
            <a:ext cx="775906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97760" marR="5080" indent="-2385695">
              <a:lnSpc>
                <a:spcPct val="100000"/>
              </a:lnSpc>
              <a:spcBef>
                <a:spcPts val="100"/>
              </a:spcBef>
              <a:tabLst>
                <a:tab pos="3400425" algn="l"/>
              </a:tabLst>
            </a:pPr>
            <a:r>
              <a:rPr dirty="0" spc="-5"/>
              <a:t>Digital</a:t>
            </a:r>
            <a:r>
              <a:rPr dirty="0" spc="5"/>
              <a:t> </a:t>
            </a:r>
            <a:r>
              <a:rPr dirty="0" spc="-5"/>
              <a:t>Input:	Reading</a:t>
            </a:r>
            <a:r>
              <a:rPr dirty="0" spc="-90"/>
              <a:t> </a:t>
            </a:r>
            <a:r>
              <a:rPr dirty="0" spc="-5"/>
              <a:t>Switches  and</a:t>
            </a:r>
            <a:r>
              <a:rPr dirty="0" spc="-15"/>
              <a:t> </a:t>
            </a:r>
            <a:r>
              <a:rPr dirty="0" spc="-5"/>
              <a:t>Buttons</a:t>
            </a:r>
          </a:p>
        </p:txBody>
      </p:sp>
      <p:sp>
        <p:nvSpPr>
          <p:cNvPr id="5" name="object 5"/>
          <p:cNvSpPr/>
          <p:nvPr/>
        </p:nvSpPr>
        <p:spPr>
          <a:xfrm>
            <a:off x="4405884" y="2558033"/>
            <a:ext cx="5133975" cy="2322830"/>
          </a:xfrm>
          <a:custGeom>
            <a:avLst/>
            <a:gdLst/>
            <a:ahLst/>
            <a:cxnLst/>
            <a:rect l="l" t="t" r="r" b="b"/>
            <a:pathLst>
              <a:path w="5133975" h="2322829">
                <a:moveTo>
                  <a:pt x="5133594" y="13716"/>
                </a:moveTo>
                <a:lnTo>
                  <a:pt x="5133594" y="6096"/>
                </a:lnTo>
                <a:lnTo>
                  <a:pt x="51274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3716"/>
                </a:lnTo>
                <a:lnTo>
                  <a:pt x="13715" y="19884"/>
                </a:lnTo>
                <a:lnTo>
                  <a:pt x="13715" y="13716"/>
                </a:lnTo>
                <a:lnTo>
                  <a:pt x="5133594" y="13716"/>
                </a:lnTo>
                <a:close/>
              </a:path>
              <a:path w="5133975" h="2322829">
                <a:moveTo>
                  <a:pt x="5119115" y="2322576"/>
                </a:moveTo>
                <a:lnTo>
                  <a:pt x="5119115" y="2316064"/>
                </a:lnTo>
                <a:lnTo>
                  <a:pt x="13715" y="19884"/>
                </a:lnTo>
                <a:lnTo>
                  <a:pt x="13715" y="2322576"/>
                </a:lnTo>
                <a:lnTo>
                  <a:pt x="5119115" y="2322576"/>
                </a:lnTo>
                <a:close/>
              </a:path>
              <a:path w="5133975" h="2322829">
                <a:moveTo>
                  <a:pt x="5133594" y="2322576"/>
                </a:moveTo>
                <a:lnTo>
                  <a:pt x="5133594" y="13716"/>
                </a:lnTo>
                <a:lnTo>
                  <a:pt x="5119115" y="13716"/>
                </a:lnTo>
                <a:lnTo>
                  <a:pt x="5119115" y="28194"/>
                </a:lnTo>
                <a:lnTo>
                  <a:pt x="5119116" y="2316064"/>
                </a:lnTo>
                <a:lnTo>
                  <a:pt x="5133594" y="2322576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9600" y="2571750"/>
            <a:ext cx="5105400" cy="2308860"/>
          </a:xfrm>
          <a:custGeom>
            <a:avLst/>
            <a:gdLst/>
            <a:ahLst/>
            <a:cxnLst/>
            <a:rect l="l" t="t" r="r" b="b"/>
            <a:pathLst>
              <a:path w="5105400" h="2308860">
                <a:moveTo>
                  <a:pt x="0" y="0"/>
                </a:moveTo>
                <a:lnTo>
                  <a:pt x="0" y="2308860"/>
                </a:lnTo>
                <a:lnTo>
                  <a:pt x="5105400" y="2308860"/>
                </a:lnTo>
                <a:lnTo>
                  <a:pt x="510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5884" y="2558033"/>
            <a:ext cx="5133975" cy="2337435"/>
          </a:xfrm>
          <a:custGeom>
            <a:avLst/>
            <a:gdLst/>
            <a:ahLst/>
            <a:cxnLst/>
            <a:rect l="l" t="t" r="r" b="b"/>
            <a:pathLst>
              <a:path w="5133975" h="2337435">
                <a:moveTo>
                  <a:pt x="5133594" y="2330196"/>
                </a:moveTo>
                <a:lnTo>
                  <a:pt x="5133594" y="6096"/>
                </a:lnTo>
                <a:lnTo>
                  <a:pt x="51274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2330196"/>
                </a:lnTo>
                <a:lnTo>
                  <a:pt x="6096" y="2337054"/>
                </a:lnTo>
                <a:lnTo>
                  <a:pt x="13715" y="2337054"/>
                </a:lnTo>
                <a:lnTo>
                  <a:pt x="13716" y="28194"/>
                </a:lnTo>
                <a:lnTo>
                  <a:pt x="28194" y="13716"/>
                </a:lnTo>
                <a:lnTo>
                  <a:pt x="28194" y="28194"/>
                </a:lnTo>
                <a:lnTo>
                  <a:pt x="5105400" y="28194"/>
                </a:lnTo>
                <a:lnTo>
                  <a:pt x="5105400" y="13716"/>
                </a:lnTo>
                <a:lnTo>
                  <a:pt x="5119116" y="28194"/>
                </a:lnTo>
                <a:lnTo>
                  <a:pt x="5119116" y="2337054"/>
                </a:lnTo>
                <a:lnTo>
                  <a:pt x="5127498" y="2337054"/>
                </a:lnTo>
                <a:lnTo>
                  <a:pt x="5133594" y="2330196"/>
                </a:lnTo>
                <a:close/>
              </a:path>
              <a:path w="5133975" h="2337435">
                <a:moveTo>
                  <a:pt x="28194" y="28194"/>
                </a:moveTo>
                <a:lnTo>
                  <a:pt x="28194" y="13716"/>
                </a:lnTo>
                <a:lnTo>
                  <a:pt x="13716" y="28194"/>
                </a:lnTo>
                <a:lnTo>
                  <a:pt x="28194" y="28194"/>
                </a:lnTo>
                <a:close/>
              </a:path>
              <a:path w="5133975" h="2337435">
                <a:moveTo>
                  <a:pt x="28194" y="2308098"/>
                </a:moveTo>
                <a:lnTo>
                  <a:pt x="28194" y="28194"/>
                </a:lnTo>
                <a:lnTo>
                  <a:pt x="13716" y="28194"/>
                </a:lnTo>
                <a:lnTo>
                  <a:pt x="13716" y="2308098"/>
                </a:lnTo>
                <a:lnTo>
                  <a:pt x="28194" y="2308098"/>
                </a:lnTo>
                <a:close/>
              </a:path>
              <a:path w="5133975" h="2337435">
                <a:moveTo>
                  <a:pt x="5119116" y="2308098"/>
                </a:moveTo>
                <a:lnTo>
                  <a:pt x="13716" y="2308098"/>
                </a:lnTo>
                <a:lnTo>
                  <a:pt x="28194" y="2322576"/>
                </a:lnTo>
                <a:lnTo>
                  <a:pt x="28194" y="2337054"/>
                </a:lnTo>
                <a:lnTo>
                  <a:pt x="5105400" y="2337054"/>
                </a:lnTo>
                <a:lnTo>
                  <a:pt x="5105400" y="2322576"/>
                </a:lnTo>
                <a:lnTo>
                  <a:pt x="5119116" y="2308098"/>
                </a:lnTo>
                <a:close/>
              </a:path>
              <a:path w="5133975" h="2337435">
                <a:moveTo>
                  <a:pt x="28194" y="2337054"/>
                </a:moveTo>
                <a:lnTo>
                  <a:pt x="28194" y="2322576"/>
                </a:lnTo>
                <a:lnTo>
                  <a:pt x="13716" y="2308098"/>
                </a:lnTo>
                <a:lnTo>
                  <a:pt x="13715" y="2337054"/>
                </a:lnTo>
                <a:lnTo>
                  <a:pt x="28194" y="2337054"/>
                </a:lnTo>
                <a:close/>
              </a:path>
              <a:path w="5133975" h="2337435">
                <a:moveTo>
                  <a:pt x="5119116" y="28194"/>
                </a:moveTo>
                <a:lnTo>
                  <a:pt x="5105400" y="13716"/>
                </a:lnTo>
                <a:lnTo>
                  <a:pt x="5105400" y="28194"/>
                </a:lnTo>
                <a:lnTo>
                  <a:pt x="5119116" y="28194"/>
                </a:lnTo>
                <a:close/>
              </a:path>
              <a:path w="5133975" h="2337435">
                <a:moveTo>
                  <a:pt x="5119116" y="2308098"/>
                </a:moveTo>
                <a:lnTo>
                  <a:pt x="5119116" y="28194"/>
                </a:lnTo>
                <a:lnTo>
                  <a:pt x="5105400" y="28194"/>
                </a:lnTo>
                <a:lnTo>
                  <a:pt x="5105400" y="2308098"/>
                </a:lnTo>
                <a:lnTo>
                  <a:pt x="5119116" y="2308098"/>
                </a:lnTo>
                <a:close/>
              </a:path>
              <a:path w="5133975" h="2337435">
                <a:moveTo>
                  <a:pt x="5119116" y="2337054"/>
                </a:moveTo>
                <a:lnTo>
                  <a:pt x="5119116" y="2308098"/>
                </a:lnTo>
                <a:lnTo>
                  <a:pt x="5105400" y="2322576"/>
                </a:lnTo>
                <a:lnTo>
                  <a:pt x="5105400" y="2337054"/>
                </a:lnTo>
                <a:lnTo>
                  <a:pt x="5119116" y="2337054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70623" y="2779267"/>
            <a:ext cx="26346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Use pin 11 for digital</a:t>
            </a:r>
            <a:r>
              <a:rPr dirty="0" sz="1200" spc="-4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out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Use pin 12 for digital</a:t>
            </a:r>
            <a:r>
              <a:rPr dirty="0" sz="1200" spc="-6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input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Enable pull‐up</a:t>
            </a:r>
            <a:r>
              <a:rPr dirty="0" sz="1200" spc="-1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resistor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8340" y="2596388"/>
            <a:ext cx="21291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340" marR="5080" indent="-1676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1200" spc="-5" b="1">
                <a:solidFill>
                  <a:srgbClr val="B54A10"/>
                </a:solidFill>
                <a:latin typeface="Consolas"/>
                <a:cs typeface="Consolas"/>
              </a:rPr>
              <a:t>setup</a:t>
            </a:r>
            <a:r>
              <a:rPr dirty="0" sz="1200" spc="-5">
                <a:latin typeface="Consolas"/>
                <a:cs typeface="Consolas"/>
              </a:rPr>
              <a:t>() </a:t>
            </a:r>
            <a:r>
              <a:rPr dirty="0" sz="1200">
                <a:latin typeface="Consolas"/>
                <a:cs typeface="Consolas"/>
              </a:rPr>
              <a:t>{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200">
                <a:latin typeface="Consolas"/>
                <a:cs typeface="Consolas"/>
              </a:rPr>
              <a:t>(11, </a:t>
            </a:r>
            <a:r>
              <a:rPr dirty="0" sz="1200">
                <a:solidFill>
                  <a:srgbClr val="009A9E"/>
                </a:solidFill>
                <a:latin typeface="Consolas"/>
                <a:cs typeface="Consolas"/>
              </a:rPr>
              <a:t>OUTPUT</a:t>
            </a:r>
            <a:r>
              <a:rPr dirty="0" sz="1200">
                <a:latin typeface="Consolas"/>
                <a:cs typeface="Consolas"/>
              </a:rPr>
              <a:t>);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200">
                <a:latin typeface="Consolas"/>
                <a:cs typeface="Consolas"/>
              </a:rPr>
              <a:t>(12, </a:t>
            </a:r>
            <a:r>
              <a:rPr dirty="0" sz="1200" spc="-5">
                <a:solidFill>
                  <a:srgbClr val="009A9E"/>
                </a:solidFill>
                <a:latin typeface="Consolas"/>
                <a:cs typeface="Consolas"/>
              </a:rPr>
              <a:t>INPUT</a:t>
            </a:r>
            <a:r>
              <a:rPr dirty="0" sz="1200" spc="-5">
                <a:latin typeface="Consolas"/>
                <a:cs typeface="Consolas"/>
              </a:rPr>
              <a:t>);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digitalWrite</a:t>
            </a:r>
            <a:r>
              <a:rPr dirty="0" sz="1200">
                <a:latin typeface="Consolas"/>
                <a:cs typeface="Consolas"/>
              </a:rPr>
              <a:t>(12,</a:t>
            </a:r>
            <a:r>
              <a:rPr dirty="0" sz="1200" spc="-80"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009A9E"/>
                </a:solidFill>
                <a:latin typeface="Consolas"/>
                <a:cs typeface="Consolas"/>
              </a:rPr>
              <a:t>HIGH</a:t>
            </a:r>
            <a:r>
              <a:rPr dirty="0" sz="1200">
                <a:latin typeface="Consolas"/>
                <a:cs typeface="Consolas"/>
              </a:rPr>
              <a:t>);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4443" y="4059428"/>
            <a:ext cx="2382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read state of pin</a:t>
            </a:r>
            <a:r>
              <a:rPr dirty="0" sz="1200" spc="-1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 spc="5">
                <a:solidFill>
                  <a:srgbClr val="7E7E7E"/>
                </a:solidFill>
                <a:latin typeface="Consolas"/>
                <a:cs typeface="Consolas"/>
              </a:rPr>
              <a:t>12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set state of pin 11</a:t>
            </a:r>
            <a:r>
              <a:rPr dirty="0" sz="1200" spc="-7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(LED)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// wait for a 1/10</a:t>
            </a:r>
            <a:r>
              <a:rPr dirty="0" sz="1200" spc="-3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7E7E7E"/>
                </a:solidFill>
                <a:latin typeface="Consolas"/>
                <a:cs typeface="Consolas"/>
              </a:rPr>
              <a:t>second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8340" y="3693667"/>
            <a:ext cx="22129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9705" marR="845819" indent="-1676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1200" b="1">
                <a:solidFill>
                  <a:srgbClr val="B54A10"/>
                </a:solidFill>
                <a:latin typeface="Consolas"/>
                <a:cs typeface="Consolas"/>
              </a:rPr>
              <a:t>loop</a:t>
            </a:r>
            <a:r>
              <a:rPr dirty="0" sz="1200">
                <a:latin typeface="Consolas"/>
                <a:cs typeface="Consolas"/>
              </a:rPr>
              <a:t>() {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boolean</a:t>
            </a:r>
            <a:r>
              <a:rPr dirty="0" sz="1200" spc="-90">
                <a:solidFill>
                  <a:srgbClr val="B54A10"/>
                </a:solidFill>
                <a:latin typeface="Consolas"/>
                <a:cs typeface="Consolas"/>
              </a:rPr>
              <a:t> </a:t>
            </a:r>
            <a:r>
              <a:rPr dirty="0" sz="1200">
                <a:latin typeface="Consolas"/>
                <a:cs typeface="Consolas"/>
              </a:rPr>
              <a:t>state;</a:t>
            </a:r>
            <a:endParaRPr sz="1200">
              <a:latin typeface="Consolas"/>
              <a:cs typeface="Consolas"/>
            </a:endParaRPr>
          </a:p>
          <a:p>
            <a:pPr algn="just" marL="180340" marR="5080">
              <a:lnSpc>
                <a:spcPct val="100000"/>
              </a:lnSpc>
            </a:pPr>
            <a:r>
              <a:rPr dirty="0" sz="1200">
                <a:latin typeface="Consolas"/>
                <a:cs typeface="Consolas"/>
              </a:rPr>
              <a:t>state =</a:t>
            </a:r>
            <a:r>
              <a:rPr dirty="0" sz="1200" spc="-85">
                <a:latin typeface="Consolas"/>
                <a:cs typeface="Consolas"/>
              </a:rPr>
              <a:t>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digitalRead</a:t>
            </a:r>
            <a:r>
              <a:rPr dirty="0" sz="1200">
                <a:latin typeface="Consolas"/>
                <a:cs typeface="Consolas"/>
              </a:rPr>
              <a:t>(12);  </a:t>
            </a:r>
            <a:r>
              <a:rPr dirty="0" sz="1200">
                <a:solidFill>
                  <a:srgbClr val="B54A10"/>
                </a:solidFill>
                <a:latin typeface="Consolas"/>
                <a:cs typeface="Consolas"/>
              </a:rPr>
              <a:t>digitalWrite</a:t>
            </a:r>
            <a:r>
              <a:rPr dirty="0" sz="1200">
                <a:latin typeface="Consolas"/>
                <a:cs typeface="Consolas"/>
              </a:rPr>
              <a:t>(11,</a:t>
            </a:r>
            <a:r>
              <a:rPr dirty="0" sz="1200" spc="-85">
                <a:latin typeface="Consolas"/>
                <a:cs typeface="Consolas"/>
              </a:rPr>
              <a:t> </a:t>
            </a:r>
            <a:r>
              <a:rPr dirty="0" sz="1200">
                <a:latin typeface="Consolas"/>
                <a:cs typeface="Consolas"/>
              </a:rPr>
              <a:t>state);  </a:t>
            </a:r>
            <a:r>
              <a:rPr dirty="0" sz="1200" spc="-5">
                <a:solidFill>
                  <a:srgbClr val="B54A10"/>
                </a:solidFill>
                <a:latin typeface="Consolas"/>
                <a:cs typeface="Consolas"/>
              </a:rPr>
              <a:t>delay</a:t>
            </a:r>
            <a:r>
              <a:rPr dirty="0" sz="1200" spc="-5">
                <a:latin typeface="Consolas"/>
                <a:cs typeface="Consolas"/>
              </a:rPr>
              <a:t>(100);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394" y="1819275"/>
            <a:ext cx="3600450" cy="3133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05200" y="1905000"/>
            <a:ext cx="3048000" cy="523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00628" y="1900427"/>
            <a:ext cx="3057905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00628" y="1900427"/>
            <a:ext cx="3058160" cy="532765"/>
          </a:xfrm>
          <a:custGeom>
            <a:avLst/>
            <a:gdLst/>
            <a:ahLst/>
            <a:cxnLst/>
            <a:rect l="l" t="t" r="r" b="b"/>
            <a:pathLst>
              <a:path w="3058159" h="532764">
                <a:moveTo>
                  <a:pt x="3057906" y="531114"/>
                </a:moveTo>
                <a:lnTo>
                  <a:pt x="3057906" y="2285"/>
                </a:lnTo>
                <a:lnTo>
                  <a:pt x="3055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3048000" y="9905"/>
                </a:lnTo>
                <a:lnTo>
                  <a:pt x="3048000" y="4571"/>
                </a:lnTo>
                <a:lnTo>
                  <a:pt x="3052572" y="9905"/>
                </a:lnTo>
                <a:lnTo>
                  <a:pt x="3052572" y="532638"/>
                </a:lnTo>
                <a:lnTo>
                  <a:pt x="3055620" y="532638"/>
                </a:lnTo>
                <a:lnTo>
                  <a:pt x="3057906" y="531114"/>
                </a:lnTo>
                <a:close/>
              </a:path>
              <a:path w="3058159" h="53276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3058159" h="532764">
                <a:moveTo>
                  <a:pt x="9906" y="52349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6" y="523494"/>
                </a:lnTo>
                <a:close/>
              </a:path>
              <a:path w="3058159" h="532764">
                <a:moveTo>
                  <a:pt x="3052572" y="523494"/>
                </a:moveTo>
                <a:lnTo>
                  <a:pt x="4572" y="523494"/>
                </a:lnTo>
                <a:lnTo>
                  <a:pt x="9906" y="528066"/>
                </a:lnTo>
                <a:lnTo>
                  <a:pt x="9906" y="532638"/>
                </a:lnTo>
                <a:lnTo>
                  <a:pt x="3048000" y="532638"/>
                </a:lnTo>
                <a:lnTo>
                  <a:pt x="3048000" y="528066"/>
                </a:lnTo>
                <a:lnTo>
                  <a:pt x="3052572" y="523494"/>
                </a:lnTo>
                <a:close/>
              </a:path>
              <a:path w="3058159" h="532764">
                <a:moveTo>
                  <a:pt x="9906" y="532638"/>
                </a:moveTo>
                <a:lnTo>
                  <a:pt x="9906" y="528066"/>
                </a:lnTo>
                <a:lnTo>
                  <a:pt x="4572" y="523494"/>
                </a:lnTo>
                <a:lnTo>
                  <a:pt x="4572" y="532638"/>
                </a:lnTo>
                <a:lnTo>
                  <a:pt x="9906" y="532638"/>
                </a:lnTo>
                <a:close/>
              </a:path>
              <a:path w="3058159" h="532764">
                <a:moveTo>
                  <a:pt x="3052572" y="9905"/>
                </a:moveTo>
                <a:lnTo>
                  <a:pt x="3048000" y="4571"/>
                </a:lnTo>
                <a:lnTo>
                  <a:pt x="3048000" y="9905"/>
                </a:lnTo>
                <a:lnTo>
                  <a:pt x="3052572" y="9905"/>
                </a:lnTo>
                <a:close/>
              </a:path>
              <a:path w="3058159" h="532764">
                <a:moveTo>
                  <a:pt x="3052572" y="523494"/>
                </a:moveTo>
                <a:lnTo>
                  <a:pt x="3052572" y="9905"/>
                </a:lnTo>
                <a:lnTo>
                  <a:pt x="3048000" y="9905"/>
                </a:lnTo>
                <a:lnTo>
                  <a:pt x="3048000" y="523494"/>
                </a:lnTo>
                <a:lnTo>
                  <a:pt x="3052572" y="523494"/>
                </a:lnTo>
                <a:close/>
              </a:path>
              <a:path w="3058159" h="532764">
                <a:moveTo>
                  <a:pt x="3052572" y="532638"/>
                </a:moveTo>
                <a:lnTo>
                  <a:pt x="3052572" y="523494"/>
                </a:lnTo>
                <a:lnTo>
                  <a:pt x="3048000" y="528066"/>
                </a:lnTo>
                <a:lnTo>
                  <a:pt x="3048000" y="532638"/>
                </a:lnTo>
                <a:lnTo>
                  <a:pt x="30525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60895" y="1933448"/>
            <a:ext cx="2735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27329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Writing HIGH to an input pin:  enables an internal pull-up</a:t>
            </a:r>
            <a:r>
              <a:rPr dirty="0" sz="14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resistor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24628" y="2424683"/>
            <a:ext cx="619760" cy="780415"/>
          </a:xfrm>
          <a:custGeom>
            <a:avLst/>
            <a:gdLst/>
            <a:ahLst/>
            <a:cxnLst/>
            <a:rect l="l" t="t" r="r" b="b"/>
            <a:pathLst>
              <a:path w="619760" h="780414">
                <a:moveTo>
                  <a:pt x="619506" y="771906"/>
                </a:moveTo>
                <a:lnTo>
                  <a:pt x="9905" y="0"/>
                </a:lnTo>
                <a:lnTo>
                  <a:pt x="0" y="7619"/>
                </a:lnTo>
                <a:lnTo>
                  <a:pt x="609600" y="780288"/>
                </a:lnTo>
                <a:lnTo>
                  <a:pt x="619506" y="7719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57800" y="6477000"/>
            <a:ext cx="3047999" cy="739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53228" y="6472428"/>
            <a:ext cx="3057906" cy="74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53228" y="6472428"/>
            <a:ext cx="3058160" cy="748665"/>
          </a:xfrm>
          <a:custGeom>
            <a:avLst/>
            <a:gdLst/>
            <a:ahLst/>
            <a:cxnLst/>
            <a:rect l="l" t="t" r="r" b="b"/>
            <a:pathLst>
              <a:path w="3058159" h="748665">
                <a:moveTo>
                  <a:pt x="3057906" y="745998"/>
                </a:moveTo>
                <a:lnTo>
                  <a:pt x="3057906" y="2285"/>
                </a:lnTo>
                <a:lnTo>
                  <a:pt x="3055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2" y="74828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048000" y="9905"/>
                </a:lnTo>
                <a:lnTo>
                  <a:pt x="3048000" y="4571"/>
                </a:lnTo>
                <a:lnTo>
                  <a:pt x="3052572" y="9905"/>
                </a:lnTo>
                <a:lnTo>
                  <a:pt x="3052572" y="748284"/>
                </a:lnTo>
                <a:lnTo>
                  <a:pt x="3055620" y="748284"/>
                </a:lnTo>
                <a:lnTo>
                  <a:pt x="3057906" y="745998"/>
                </a:lnTo>
                <a:close/>
              </a:path>
              <a:path w="3058159" h="7486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058159" h="748665">
                <a:moveTo>
                  <a:pt x="9905" y="73914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905" y="739140"/>
                </a:lnTo>
                <a:close/>
              </a:path>
              <a:path w="3058159" h="748665">
                <a:moveTo>
                  <a:pt x="3052572" y="739140"/>
                </a:moveTo>
                <a:lnTo>
                  <a:pt x="4572" y="739140"/>
                </a:lnTo>
                <a:lnTo>
                  <a:pt x="9905" y="743711"/>
                </a:lnTo>
                <a:lnTo>
                  <a:pt x="9905" y="748284"/>
                </a:lnTo>
                <a:lnTo>
                  <a:pt x="3048000" y="748284"/>
                </a:lnTo>
                <a:lnTo>
                  <a:pt x="3048000" y="743712"/>
                </a:lnTo>
                <a:lnTo>
                  <a:pt x="3052572" y="739140"/>
                </a:lnTo>
                <a:close/>
              </a:path>
              <a:path w="3058159" h="748665">
                <a:moveTo>
                  <a:pt x="9905" y="748284"/>
                </a:moveTo>
                <a:lnTo>
                  <a:pt x="9905" y="743711"/>
                </a:lnTo>
                <a:lnTo>
                  <a:pt x="4572" y="739140"/>
                </a:lnTo>
                <a:lnTo>
                  <a:pt x="4572" y="748284"/>
                </a:lnTo>
                <a:lnTo>
                  <a:pt x="9905" y="748284"/>
                </a:lnTo>
                <a:close/>
              </a:path>
              <a:path w="3058159" h="748665">
                <a:moveTo>
                  <a:pt x="3052572" y="9905"/>
                </a:moveTo>
                <a:lnTo>
                  <a:pt x="3048000" y="4571"/>
                </a:lnTo>
                <a:lnTo>
                  <a:pt x="3048000" y="9905"/>
                </a:lnTo>
                <a:lnTo>
                  <a:pt x="3052572" y="9905"/>
                </a:lnTo>
                <a:close/>
              </a:path>
              <a:path w="3058159" h="748665">
                <a:moveTo>
                  <a:pt x="3052572" y="739140"/>
                </a:moveTo>
                <a:lnTo>
                  <a:pt x="3052572" y="9905"/>
                </a:lnTo>
                <a:lnTo>
                  <a:pt x="3048000" y="9905"/>
                </a:lnTo>
                <a:lnTo>
                  <a:pt x="3048000" y="739140"/>
                </a:lnTo>
                <a:lnTo>
                  <a:pt x="3052572" y="739140"/>
                </a:lnTo>
                <a:close/>
              </a:path>
              <a:path w="3058159" h="748665">
                <a:moveTo>
                  <a:pt x="3052572" y="748284"/>
                </a:moveTo>
                <a:lnTo>
                  <a:pt x="3052572" y="739140"/>
                </a:lnTo>
                <a:lnTo>
                  <a:pt x="3048000" y="743712"/>
                </a:lnTo>
                <a:lnTo>
                  <a:pt x="3048000" y="748284"/>
                </a:lnTo>
                <a:lnTo>
                  <a:pt x="3052572" y="74828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88340" y="5123179"/>
            <a:ext cx="7657465" cy="204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ts val="322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30">
                <a:latin typeface="Arial"/>
                <a:cs typeface="Arial"/>
              </a:rPr>
              <a:t>Turn </a:t>
            </a:r>
            <a:r>
              <a:rPr dirty="0" sz="2700" spc="-15">
                <a:latin typeface="Arial"/>
                <a:cs typeface="Arial"/>
              </a:rPr>
              <a:t>on/off </a:t>
            </a:r>
            <a:r>
              <a:rPr dirty="0" sz="2700" spc="-5">
                <a:latin typeface="Arial"/>
                <a:cs typeface="Arial"/>
              </a:rPr>
              <a:t>LED based on</a:t>
            </a:r>
            <a:r>
              <a:rPr dirty="0" sz="2700" spc="2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switch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ts val="322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Pin 12 reads </a:t>
            </a:r>
            <a:r>
              <a:rPr dirty="0" sz="2700" spc="-5">
                <a:solidFill>
                  <a:srgbClr val="009A9E"/>
                </a:solidFill>
                <a:latin typeface="Consolas"/>
                <a:cs typeface="Consolas"/>
              </a:rPr>
              <a:t>LOW</a:t>
            </a:r>
            <a:r>
              <a:rPr dirty="0" sz="2700" spc="-745">
                <a:solidFill>
                  <a:srgbClr val="009A9E"/>
                </a:solidFill>
                <a:latin typeface="Consolas"/>
                <a:cs typeface="Consolas"/>
              </a:rPr>
              <a:t> </a:t>
            </a:r>
            <a:r>
              <a:rPr dirty="0" sz="2700" spc="-5">
                <a:latin typeface="Arial"/>
                <a:cs typeface="Arial"/>
              </a:rPr>
              <a:t>when switch is closed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Pin 12 reads </a:t>
            </a:r>
            <a:r>
              <a:rPr dirty="0" sz="2700" spc="-5">
                <a:solidFill>
                  <a:srgbClr val="009A9E"/>
                </a:solidFill>
                <a:latin typeface="Consolas"/>
                <a:cs typeface="Consolas"/>
              </a:rPr>
              <a:t>HIGH</a:t>
            </a:r>
            <a:r>
              <a:rPr dirty="0" sz="2700" spc="-770">
                <a:solidFill>
                  <a:srgbClr val="009A9E"/>
                </a:solidFill>
                <a:latin typeface="Consolas"/>
                <a:cs typeface="Consolas"/>
              </a:rPr>
              <a:t> </a:t>
            </a:r>
            <a:r>
              <a:rPr dirty="0" sz="2700" spc="-5">
                <a:latin typeface="Arial"/>
                <a:cs typeface="Arial"/>
              </a:rPr>
              <a:t>when switch is open (pull-up)</a:t>
            </a:r>
            <a:endParaRPr sz="2700">
              <a:latin typeface="Arial"/>
              <a:cs typeface="Arial"/>
            </a:endParaRPr>
          </a:p>
          <a:p>
            <a:pPr algn="ctr" marL="4702810" marR="165735">
              <a:lnSpc>
                <a:spcPct val="100000"/>
              </a:lnSpc>
              <a:spcBef>
                <a:spcPts val="11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Without the internal pull-up </a:t>
            </a:r>
            <a:r>
              <a:rPr dirty="0" sz="1400" spc="-15">
                <a:solidFill>
                  <a:srgbClr val="0000FF"/>
                </a:solidFill>
                <a:latin typeface="Arial"/>
                <a:cs typeface="Arial"/>
              </a:rPr>
              <a:t>resistor, 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unconnected digital inputs could  read either high or</a:t>
            </a:r>
            <a:r>
              <a:rPr dirty="0" sz="1400" spc="-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312408"/>
            <a:ext cx="1237488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09570" marR="5080" indent="-2288540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 2:</a:t>
            </a:r>
            <a:r>
              <a:rPr dirty="0" spc="-70"/>
              <a:t> </a:t>
            </a:r>
            <a:r>
              <a:rPr dirty="0"/>
              <a:t>Seven-Segment  </a:t>
            </a:r>
            <a:r>
              <a:rPr dirty="0" spc="-5"/>
              <a:t>Display</a:t>
            </a:r>
          </a:p>
        </p:txBody>
      </p:sp>
      <p:sp>
        <p:nvSpPr>
          <p:cNvPr id="5" name="object 5"/>
          <p:cNvSpPr/>
          <p:nvPr/>
        </p:nvSpPr>
        <p:spPr>
          <a:xfrm>
            <a:off x="1371600" y="3733800"/>
            <a:ext cx="3124669" cy="2369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3902" y="2079751"/>
            <a:ext cx="8260080" cy="3349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9433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Arial"/>
                <a:cs typeface="Arial"/>
              </a:rPr>
              <a:t>Write </a:t>
            </a:r>
            <a:r>
              <a:rPr dirty="0" sz="3200" spc="-5">
                <a:latin typeface="Arial"/>
                <a:cs typeface="Arial"/>
              </a:rPr>
              <a:t>a that </a:t>
            </a:r>
            <a:r>
              <a:rPr dirty="0" sz="3200" spc="-10">
                <a:latin typeface="Arial"/>
                <a:cs typeface="Arial"/>
              </a:rPr>
              <a:t>program </a:t>
            </a:r>
            <a:r>
              <a:rPr dirty="0" sz="3200" spc="-5">
                <a:latin typeface="Arial"/>
                <a:cs typeface="Arial"/>
              </a:rPr>
              <a:t>that </a:t>
            </a:r>
            <a:r>
              <a:rPr dirty="0" sz="3200" spc="-10">
                <a:latin typeface="Arial"/>
                <a:cs typeface="Arial"/>
              </a:rPr>
              <a:t>counts </a:t>
            </a:r>
            <a:r>
              <a:rPr dirty="0" sz="3200" spc="-5">
                <a:latin typeface="Arial"/>
                <a:cs typeface="Arial"/>
              </a:rPr>
              <a:t>from 0 </a:t>
            </a:r>
            <a:r>
              <a:rPr dirty="0" sz="3200" spc="-10">
                <a:latin typeface="Arial"/>
                <a:cs typeface="Arial"/>
              </a:rPr>
              <a:t>to  </a:t>
            </a:r>
            <a:r>
              <a:rPr dirty="0" sz="3200" spc="-5">
                <a:latin typeface="Arial"/>
                <a:cs typeface="Arial"/>
              </a:rPr>
              <a:t>9 and </a:t>
            </a:r>
            <a:r>
              <a:rPr dirty="0" sz="3200" spc="-10">
                <a:latin typeface="Arial"/>
                <a:cs typeface="Arial"/>
              </a:rPr>
              <a:t>displays </a:t>
            </a:r>
            <a:r>
              <a:rPr dirty="0" sz="3200" spc="-5">
                <a:latin typeface="Arial"/>
                <a:cs typeface="Arial"/>
              </a:rPr>
              <a:t>the result on a </a:t>
            </a:r>
            <a:r>
              <a:rPr dirty="0" sz="3200" spc="-10">
                <a:latin typeface="Arial"/>
                <a:cs typeface="Arial"/>
              </a:rPr>
              <a:t>seven-  segment </a:t>
            </a:r>
            <a:r>
              <a:rPr dirty="0" sz="3200" spc="-5">
                <a:latin typeface="Arial"/>
                <a:cs typeface="Arial"/>
              </a:rPr>
              <a:t>LED</a:t>
            </a:r>
            <a:r>
              <a:rPr dirty="0" sz="3200" spc="-10">
                <a:latin typeface="Arial"/>
                <a:cs typeface="Arial"/>
              </a:rPr>
              <a:t> display</a:t>
            </a:r>
            <a:endParaRPr sz="3200">
              <a:latin typeface="Arial"/>
              <a:cs typeface="Arial"/>
            </a:endParaRPr>
          </a:p>
          <a:p>
            <a:pPr lvl="1" marL="4088765" indent="-342265">
              <a:lnSpc>
                <a:spcPct val="100000"/>
              </a:lnSpc>
              <a:spcBef>
                <a:spcPts val="1050"/>
              </a:spcBef>
              <a:buChar char="•"/>
              <a:tabLst>
                <a:tab pos="4088765" algn="l"/>
                <a:tab pos="4089400" algn="l"/>
              </a:tabLst>
            </a:pPr>
            <a:r>
              <a:rPr dirty="0" sz="2700" spc="-5">
                <a:latin typeface="Arial"/>
                <a:cs typeface="Arial"/>
              </a:rPr>
              <a:t>Consider writing </a:t>
            </a:r>
            <a:r>
              <a:rPr dirty="0" sz="2700">
                <a:latin typeface="Arial"/>
                <a:cs typeface="Arial"/>
              </a:rPr>
              <a:t>a</a:t>
            </a:r>
            <a:r>
              <a:rPr dirty="0" sz="2700" spc="-8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function:</a:t>
            </a:r>
            <a:endParaRPr sz="2700">
              <a:latin typeface="Arial"/>
              <a:cs typeface="Arial"/>
            </a:endParaRPr>
          </a:p>
          <a:p>
            <a:pPr marL="4089400">
              <a:lnSpc>
                <a:spcPct val="100000"/>
              </a:lnSpc>
              <a:spcBef>
                <a:spcPts val="1905"/>
              </a:spcBef>
            </a:pPr>
            <a:r>
              <a:rPr dirty="0" sz="2700">
                <a:solidFill>
                  <a:srgbClr val="B54A10"/>
                </a:solidFill>
                <a:latin typeface="Consolas"/>
                <a:cs typeface="Consolas"/>
              </a:rPr>
              <a:t>void </a:t>
            </a:r>
            <a:r>
              <a:rPr dirty="0" sz="2700" spc="-5">
                <a:latin typeface="Consolas"/>
                <a:cs typeface="Consolas"/>
              </a:rPr>
              <a:t>writeDigit(</a:t>
            </a:r>
            <a:r>
              <a:rPr dirty="0" sz="2700" spc="-5">
                <a:solidFill>
                  <a:srgbClr val="B54A10"/>
                </a:solidFill>
                <a:latin typeface="Consolas"/>
                <a:cs typeface="Consolas"/>
              </a:rPr>
              <a:t>int</a:t>
            </a:r>
            <a:r>
              <a:rPr dirty="0" sz="2700" spc="-25">
                <a:solidFill>
                  <a:srgbClr val="B54A10"/>
                </a:solidFill>
                <a:latin typeface="Consolas"/>
                <a:cs typeface="Consolas"/>
              </a:rPr>
              <a:t> </a:t>
            </a:r>
            <a:r>
              <a:rPr dirty="0" sz="2700">
                <a:latin typeface="Consolas"/>
                <a:cs typeface="Consolas"/>
              </a:rPr>
              <a:t>n)</a:t>
            </a:r>
            <a:endParaRPr sz="2700">
              <a:latin typeface="Consolas"/>
              <a:cs typeface="Consolas"/>
            </a:endParaRPr>
          </a:p>
          <a:p>
            <a:pPr marL="4088765">
              <a:lnSpc>
                <a:spcPct val="100000"/>
              </a:lnSpc>
              <a:spcBef>
                <a:spcPts val="1980"/>
              </a:spcBef>
            </a:pPr>
            <a:r>
              <a:rPr dirty="0" sz="2700">
                <a:latin typeface="Arial"/>
                <a:cs typeface="Arial"/>
              </a:rPr>
              <a:t>that </a:t>
            </a:r>
            <a:r>
              <a:rPr dirty="0" sz="2700" spc="-5">
                <a:latin typeface="Arial"/>
                <a:cs typeface="Arial"/>
              </a:rPr>
              <a:t>writes </a:t>
            </a:r>
            <a:r>
              <a:rPr dirty="0" sz="2700">
                <a:latin typeface="Arial"/>
                <a:cs typeface="Arial"/>
              </a:rPr>
              <a:t>a </a:t>
            </a:r>
            <a:r>
              <a:rPr dirty="0" sz="2700" spc="-5">
                <a:latin typeface="Arial"/>
                <a:cs typeface="Arial"/>
              </a:rPr>
              <a:t>single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digit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1628" y="5327903"/>
            <a:ext cx="531329" cy="715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312408"/>
            <a:ext cx="1237488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0196" y="741680"/>
            <a:ext cx="794004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Seven-Segment Display</a:t>
            </a:r>
            <a:r>
              <a:rPr dirty="0" sz="4400" spc="30"/>
              <a:t> </a:t>
            </a:r>
            <a:r>
              <a:rPr dirty="0" sz="4400" spc="-70"/>
              <a:t>Table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8021728" y="2589291"/>
            <a:ext cx="1164250" cy="1351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58951" y="2054351"/>
          <a:ext cx="6762115" cy="2597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935"/>
                <a:gridCol w="750570"/>
                <a:gridCol w="749934"/>
                <a:gridCol w="750569"/>
                <a:gridCol w="749934"/>
                <a:gridCol w="749935"/>
                <a:gridCol w="750570"/>
                <a:gridCol w="749935"/>
                <a:gridCol w="749935"/>
              </a:tblGrid>
              <a:tr h="246126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Digit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ABCDEFG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1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0×7E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4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0×6D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5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0×5B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0×5F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4"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0×7F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0×7B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off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75"/>
                        </a:lnSpc>
                        <a:spcBef>
                          <a:spcPts val="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32101" y="4766098"/>
            <a:ext cx="6792595" cy="181737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200" spc="-5" b="1">
                <a:latin typeface="Arial"/>
                <a:cs typeface="Arial"/>
              </a:rPr>
              <a:t>Useful: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200" b="1">
                <a:solidFill>
                  <a:srgbClr val="B54A10"/>
                </a:solidFill>
                <a:latin typeface="Consolas"/>
                <a:cs typeface="Consolas"/>
              </a:rPr>
              <a:t>bitRead</a:t>
            </a:r>
            <a:r>
              <a:rPr dirty="0" sz="2200" b="1">
                <a:latin typeface="Consolas"/>
                <a:cs typeface="Consolas"/>
              </a:rPr>
              <a:t>(x,n)</a:t>
            </a:r>
            <a:endParaRPr sz="2200">
              <a:latin typeface="Consolas"/>
              <a:cs typeface="Consolas"/>
            </a:endParaRPr>
          </a:p>
          <a:p>
            <a:pPr marL="355600">
              <a:lnSpc>
                <a:spcPct val="100000"/>
              </a:lnSpc>
              <a:spcBef>
                <a:spcPts val="55"/>
              </a:spcBef>
            </a:pPr>
            <a:r>
              <a:rPr dirty="0" sz="2200">
                <a:latin typeface="Arial"/>
                <a:cs typeface="Arial"/>
              </a:rPr>
              <a:t>Get the value </a:t>
            </a:r>
            <a:r>
              <a:rPr dirty="0" sz="2200" spc="-5">
                <a:latin typeface="Arial"/>
                <a:cs typeface="Arial"/>
              </a:rPr>
              <a:t>of </a:t>
            </a:r>
            <a:r>
              <a:rPr dirty="0" sz="2200">
                <a:latin typeface="Arial"/>
                <a:cs typeface="Arial"/>
              </a:rPr>
              <a:t>the n</a:t>
            </a:r>
            <a:r>
              <a:rPr dirty="0" baseline="24904" sz="2175">
                <a:latin typeface="Arial"/>
                <a:cs typeface="Arial"/>
              </a:rPr>
              <a:t>th </a:t>
            </a:r>
            <a:r>
              <a:rPr dirty="0" sz="2200">
                <a:latin typeface="Arial"/>
                <a:cs typeface="Arial"/>
              </a:rPr>
              <a:t>bit of an </a:t>
            </a:r>
            <a:r>
              <a:rPr dirty="0" sz="2200" spc="-5">
                <a:latin typeface="Arial"/>
                <a:cs typeface="Arial"/>
              </a:rPr>
              <a:t>integer</a:t>
            </a:r>
            <a:r>
              <a:rPr dirty="0" sz="2200" spc="-2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x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u="heavy" sz="22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Example: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90"/>
              </a:spcBef>
              <a:tabLst>
                <a:tab pos="755015" algn="l"/>
                <a:tab pos="3013710" algn="l"/>
              </a:tabLst>
            </a:pPr>
            <a:r>
              <a:rPr dirty="0" sz="1800">
                <a:solidFill>
                  <a:srgbClr val="B54A10"/>
                </a:solidFill>
                <a:latin typeface="Arial"/>
                <a:cs typeface="Arial"/>
              </a:rPr>
              <a:t>–	</a:t>
            </a:r>
            <a:r>
              <a:rPr dirty="0" sz="1800" spc="-5" b="1">
                <a:solidFill>
                  <a:srgbClr val="B54A10"/>
                </a:solidFill>
                <a:latin typeface="Consolas"/>
                <a:cs typeface="Consolas"/>
              </a:rPr>
              <a:t>bitRead</a:t>
            </a:r>
            <a:r>
              <a:rPr dirty="0" sz="1800" spc="-5">
                <a:latin typeface="Consolas"/>
                <a:cs typeface="Consolas"/>
              </a:rPr>
              <a:t>(0x7E,7);	</a:t>
            </a:r>
            <a:r>
              <a:rPr dirty="0" sz="1800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800" spc="-5">
                <a:solidFill>
                  <a:srgbClr val="7E7E7E"/>
                </a:solidFill>
                <a:latin typeface="Consolas"/>
                <a:cs typeface="Consolas"/>
              </a:rPr>
              <a:t>returns </a:t>
            </a:r>
            <a:r>
              <a:rPr dirty="0" sz="1800">
                <a:solidFill>
                  <a:srgbClr val="7E7E7E"/>
                </a:solidFill>
                <a:latin typeface="Consolas"/>
                <a:cs typeface="Consolas"/>
              </a:rPr>
              <a:t>1 </a:t>
            </a:r>
            <a:r>
              <a:rPr dirty="0" sz="1800" spc="-5">
                <a:solidFill>
                  <a:srgbClr val="7E7E7E"/>
                </a:solidFill>
                <a:latin typeface="Consolas"/>
                <a:cs typeface="Consolas"/>
              </a:rPr>
              <a:t>(see table</a:t>
            </a:r>
            <a:r>
              <a:rPr dirty="0" sz="1800" spc="-11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800" spc="-5">
                <a:solidFill>
                  <a:srgbClr val="7E7E7E"/>
                </a:solidFill>
                <a:latin typeface="Consolas"/>
                <a:cs typeface="Consolas"/>
              </a:rPr>
              <a:t>above)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31898" y="1839467"/>
            <a:ext cx="2590800" cy="381000"/>
          </a:xfrm>
          <a:custGeom>
            <a:avLst/>
            <a:gdLst/>
            <a:ahLst/>
            <a:cxnLst/>
            <a:rect l="l" t="t" r="r" b="b"/>
            <a:pathLst>
              <a:path w="2590800" h="381000">
                <a:moveTo>
                  <a:pt x="0" y="0"/>
                </a:moveTo>
                <a:lnTo>
                  <a:pt x="0" y="381000"/>
                </a:lnTo>
                <a:lnTo>
                  <a:pt x="2590800" y="381000"/>
                </a:lnTo>
                <a:lnTo>
                  <a:pt x="259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8503" y="772922"/>
            <a:ext cx="75819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Serial Communication </a:t>
            </a:r>
            <a:r>
              <a:rPr dirty="0"/>
              <a:t>-</a:t>
            </a:r>
            <a:r>
              <a:rPr dirty="0" spc="-55"/>
              <a:t> </a:t>
            </a:r>
            <a:r>
              <a:rPr dirty="0" spc="-15"/>
              <a:t>Writing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0239" y="1885602"/>
            <a:ext cx="88900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0"/>
              </a:lnSpc>
            </a:pPr>
            <a:r>
              <a:rPr dirty="0" sz="2000" spc="-5">
                <a:solidFill>
                  <a:srgbClr val="B54A1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0452" y="1848866"/>
            <a:ext cx="25406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.begin</a:t>
            </a:r>
            <a:r>
              <a:rPr dirty="0" sz="2000" spc="-5">
                <a:latin typeface="Consolas"/>
                <a:cs typeface="Consolas"/>
              </a:rPr>
              <a:t>(baud)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0452" y="2159755"/>
            <a:ext cx="601980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latin typeface="Arial"/>
                <a:cs typeface="Arial"/>
              </a:rPr>
              <a:t>Initialize serial port for communication (and sets </a:t>
            </a:r>
            <a:r>
              <a:rPr dirty="0" sz="2000" spc="-10">
                <a:latin typeface="Arial"/>
                <a:cs typeface="Arial"/>
              </a:rPr>
              <a:t>baud  </a:t>
            </a:r>
            <a:r>
              <a:rPr dirty="0" sz="2000" spc="-5">
                <a:latin typeface="Arial"/>
                <a:cs typeface="Arial"/>
              </a:rPr>
              <a:t>rate)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4739" y="3117595"/>
            <a:ext cx="38684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1600">
                <a:solidFill>
                  <a:srgbClr val="B54A10"/>
                </a:solidFill>
                <a:latin typeface="Arial"/>
                <a:cs typeface="Arial"/>
              </a:rPr>
              <a:t>–	</a:t>
            </a:r>
            <a:r>
              <a:rPr dirty="0" sz="1600" spc="-1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.begin</a:t>
            </a:r>
            <a:r>
              <a:rPr dirty="0" sz="1600" spc="-10">
                <a:latin typeface="Consolas"/>
                <a:cs typeface="Consolas"/>
              </a:rPr>
              <a:t>(9600);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9600</a:t>
            </a:r>
            <a:r>
              <a:rPr dirty="0" sz="1600" spc="-5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baud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0239" y="3750978"/>
            <a:ext cx="88900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0"/>
              </a:lnSpc>
            </a:pPr>
            <a:r>
              <a:rPr dirty="0" sz="2000" spc="-5">
                <a:solidFill>
                  <a:srgbClr val="B54A1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8370" y="3701034"/>
            <a:ext cx="5697855" cy="38100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25400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200"/>
              </a:spcBef>
            </a:pP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2000" spc="-5">
                <a:latin typeface="Consolas"/>
                <a:cs typeface="Consolas"/>
              </a:rPr>
              <a:t>(val)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,</a:t>
            </a:r>
            <a:r>
              <a:rPr dirty="0" sz="2000" spc="20">
                <a:solidFill>
                  <a:srgbClr val="B54A10"/>
                </a:solidFill>
                <a:latin typeface="Consolas"/>
                <a:cs typeface="Consolas"/>
              </a:rPr>
              <a:t> </a:t>
            </a: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2000" spc="-5">
                <a:latin typeface="Consolas"/>
                <a:cs typeface="Consolas"/>
              </a:rPr>
              <a:t>(val,fmt)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0452" y="4025131"/>
            <a:ext cx="31261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latin typeface="Arial"/>
                <a:cs typeface="Arial"/>
              </a:rPr>
              <a:t>Prints data to the serial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8261" y="4629709"/>
            <a:ext cx="2914650" cy="6108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print </a:t>
            </a:r>
            <a:r>
              <a:rPr dirty="0" sz="1600">
                <a:solidFill>
                  <a:srgbClr val="7E7E7E"/>
                </a:solidFill>
                <a:latin typeface="Consolas"/>
                <a:cs typeface="Consolas"/>
              </a:rPr>
              <a:t>a</a:t>
            </a:r>
            <a:r>
              <a:rPr dirty="0" sz="1600" spc="-4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string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works with numbers,</a:t>
            </a:r>
            <a:r>
              <a:rPr dirty="0" sz="1600" spc="-7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too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699" y="4629709"/>
            <a:ext cx="5535930" cy="119634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297815" algn="l"/>
                <a:tab pos="299085" algn="l"/>
              </a:tabLst>
            </a:pPr>
            <a:r>
              <a:rPr dirty="0" sz="1600" spc="-1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1600" spc="-10">
                <a:latin typeface="Consolas"/>
                <a:cs typeface="Consolas"/>
              </a:rPr>
              <a:t>(</a:t>
            </a:r>
            <a:r>
              <a:rPr dirty="0" sz="1600" spc="-10">
                <a:solidFill>
                  <a:srgbClr val="009A9E"/>
                </a:solidFill>
                <a:latin typeface="Consolas"/>
                <a:cs typeface="Consolas"/>
              </a:rPr>
              <a:t>“Hi”</a:t>
            </a:r>
            <a:r>
              <a:rPr dirty="0" sz="1600" spc="-10">
                <a:latin typeface="Consolas"/>
                <a:cs typeface="Consolas"/>
              </a:rPr>
              <a:t>);</a:t>
            </a:r>
            <a:endParaRPr sz="1600">
              <a:latin typeface="Consolas"/>
              <a:cs typeface="Consolas"/>
            </a:endParaRPr>
          </a:p>
          <a:p>
            <a:pPr marL="298450" indent="-28575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7815" algn="l"/>
                <a:tab pos="299085" algn="l"/>
              </a:tabLst>
            </a:pPr>
            <a:r>
              <a:rPr dirty="0" sz="1600" spc="-1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1600" spc="-10">
                <a:latin typeface="Consolas"/>
                <a:cs typeface="Consolas"/>
              </a:rPr>
              <a:t>(78)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;</a:t>
            </a:r>
            <a:endParaRPr sz="1600">
              <a:latin typeface="Consolas"/>
              <a:cs typeface="Consolas"/>
            </a:endParaRPr>
          </a:p>
          <a:p>
            <a:pPr marL="298450" indent="-28575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7815" algn="l"/>
                <a:tab pos="299085" algn="l"/>
              </a:tabLst>
            </a:pPr>
            <a:r>
              <a:rPr dirty="0" sz="1600" spc="-1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1600" spc="-10">
                <a:latin typeface="Consolas"/>
                <a:cs typeface="Consolas"/>
              </a:rPr>
              <a:t>(variable);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works with</a:t>
            </a:r>
            <a:r>
              <a:rPr dirty="0" sz="1600" spc="-2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variables</a:t>
            </a:r>
            <a:endParaRPr sz="1600">
              <a:latin typeface="Consolas"/>
              <a:cs typeface="Consolas"/>
            </a:endParaRPr>
          </a:p>
          <a:p>
            <a:pPr marL="298450" indent="-28575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7815" algn="l"/>
                <a:tab pos="298450" algn="l"/>
                <a:tab pos="2966085" algn="l"/>
              </a:tabLst>
            </a:pPr>
            <a:r>
              <a:rPr dirty="0" sz="1600" spc="-1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1600" spc="-10">
                <a:latin typeface="Consolas"/>
                <a:cs typeface="Consolas"/>
              </a:rPr>
              <a:t>(78,</a:t>
            </a:r>
            <a:r>
              <a:rPr dirty="0" sz="1600" spc="-10">
                <a:solidFill>
                  <a:srgbClr val="009A9E"/>
                </a:solidFill>
                <a:latin typeface="Consolas"/>
                <a:cs typeface="Consolas"/>
              </a:rPr>
              <a:t>BIN</a:t>
            </a:r>
            <a:r>
              <a:rPr dirty="0" sz="1600" spc="-10">
                <a:latin typeface="Consolas"/>
                <a:cs typeface="Consolas"/>
              </a:rPr>
              <a:t>);	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will print</a:t>
            </a:r>
            <a:r>
              <a:rPr dirty="0" sz="1600" spc="-60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1001110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7539" y="6152640"/>
            <a:ext cx="1143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B54A1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9038" y="6161532"/>
            <a:ext cx="2727325" cy="38100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175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25"/>
              </a:spcBef>
            </a:pP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.println(val)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0452" y="6457440"/>
            <a:ext cx="51092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latin typeface="Arial"/>
                <a:cs typeface="Arial"/>
              </a:rPr>
              <a:t>Same as </a:t>
            </a:r>
            <a:r>
              <a:rPr dirty="0" sz="2000" spc="-1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10">
                <a:solidFill>
                  <a:srgbClr val="B54A10"/>
                </a:solidFill>
                <a:latin typeface="Consolas"/>
                <a:cs typeface="Consolas"/>
              </a:rPr>
              <a:t>.print</a:t>
            </a:r>
            <a:r>
              <a:rPr dirty="0" sz="2000" spc="-10">
                <a:latin typeface="Consolas"/>
                <a:cs typeface="Consolas"/>
              </a:rPr>
              <a:t>()</a:t>
            </a:r>
            <a:r>
              <a:rPr dirty="0" sz="2000" spc="-10">
                <a:latin typeface="Arial"/>
                <a:cs typeface="Arial"/>
              </a:rPr>
              <a:t>, </a:t>
            </a:r>
            <a:r>
              <a:rPr dirty="0" sz="2000" spc="-5">
                <a:latin typeface="Arial"/>
                <a:cs typeface="Arial"/>
              </a:rPr>
              <a:t>but with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line-feed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0800" y="2590800"/>
            <a:ext cx="2895600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96228" y="2586227"/>
            <a:ext cx="2905505" cy="74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96228" y="2586227"/>
            <a:ext cx="2905760" cy="748665"/>
          </a:xfrm>
          <a:custGeom>
            <a:avLst/>
            <a:gdLst/>
            <a:ahLst/>
            <a:cxnLst/>
            <a:rect l="l" t="t" r="r" b="b"/>
            <a:pathLst>
              <a:path w="2905759" h="748664">
                <a:moveTo>
                  <a:pt x="2905506" y="745998"/>
                </a:moveTo>
                <a:lnTo>
                  <a:pt x="2905506" y="2285"/>
                </a:lnTo>
                <a:lnTo>
                  <a:pt x="29032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2" y="74828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2895600" y="9905"/>
                </a:lnTo>
                <a:lnTo>
                  <a:pt x="2895600" y="4571"/>
                </a:lnTo>
                <a:lnTo>
                  <a:pt x="2900172" y="9905"/>
                </a:lnTo>
                <a:lnTo>
                  <a:pt x="2900172" y="748284"/>
                </a:lnTo>
                <a:lnTo>
                  <a:pt x="2903220" y="748284"/>
                </a:lnTo>
                <a:lnTo>
                  <a:pt x="2905506" y="745998"/>
                </a:lnTo>
                <a:close/>
              </a:path>
              <a:path w="2905759" h="74866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905759" h="748664">
                <a:moveTo>
                  <a:pt x="9906" y="73914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906" y="739140"/>
                </a:lnTo>
                <a:close/>
              </a:path>
              <a:path w="2905759" h="748664">
                <a:moveTo>
                  <a:pt x="2900172" y="739140"/>
                </a:moveTo>
                <a:lnTo>
                  <a:pt x="4572" y="739140"/>
                </a:lnTo>
                <a:lnTo>
                  <a:pt x="9906" y="743712"/>
                </a:lnTo>
                <a:lnTo>
                  <a:pt x="9906" y="748284"/>
                </a:lnTo>
                <a:lnTo>
                  <a:pt x="2895600" y="748284"/>
                </a:lnTo>
                <a:lnTo>
                  <a:pt x="2895600" y="743712"/>
                </a:lnTo>
                <a:lnTo>
                  <a:pt x="2900172" y="739140"/>
                </a:lnTo>
                <a:close/>
              </a:path>
              <a:path w="2905759" h="748664">
                <a:moveTo>
                  <a:pt x="9906" y="748284"/>
                </a:moveTo>
                <a:lnTo>
                  <a:pt x="9906" y="743712"/>
                </a:lnTo>
                <a:lnTo>
                  <a:pt x="4572" y="739140"/>
                </a:lnTo>
                <a:lnTo>
                  <a:pt x="4572" y="748284"/>
                </a:lnTo>
                <a:lnTo>
                  <a:pt x="9906" y="748284"/>
                </a:lnTo>
                <a:close/>
              </a:path>
              <a:path w="2905759" h="748664">
                <a:moveTo>
                  <a:pt x="2900172" y="9905"/>
                </a:moveTo>
                <a:lnTo>
                  <a:pt x="2895600" y="4571"/>
                </a:lnTo>
                <a:lnTo>
                  <a:pt x="2895600" y="9905"/>
                </a:lnTo>
                <a:lnTo>
                  <a:pt x="2900172" y="9905"/>
                </a:lnTo>
                <a:close/>
              </a:path>
              <a:path w="2905759" h="748664">
                <a:moveTo>
                  <a:pt x="2900172" y="739140"/>
                </a:moveTo>
                <a:lnTo>
                  <a:pt x="2900172" y="9905"/>
                </a:lnTo>
                <a:lnTo>
                  <a:pt x="2895600" y="9905"/>
                </a:lnTo>
                <a:lnTo>
                  <a:pt x="2895600" y="739140"/>
                </a:lnTo>
                <a:lnTo>
                  <a:pt x="2900172" y="739140"/>
                </a:lnTo>
                <a:close/>
              </a:path>
              <a:path w="2905759" h="748664">
                <a:moveTo>
                  <a:pt x="2900172" y="748284"/>
                </a:moveTo>
                <a:lnTo>
                  <a:pt x="2900172" y="739140"/>
                </a:lnTo>
                <a:lnTo>
                  <a:pt x="2895600" y="743712"/>
                </a:lnTo>
                <a:lnTo>
                  <a:pt x="2895600" y="748284"/>
                </a:lnTo>
                <a:lnTo>
                  <a:pt x="2900172" y="74828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559550" y="2614675"/>
            <a:ext cx="2577465" cy="6699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80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140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.end</a:t>
            </a:r>
            <a:r>
              <a:rPr dirty="0" sz="1400">
                <a:latin typeface="Consolas"/>
                <a:cs typeface="Consolas"/>
              </a:rPr>
              <a:t>()</a:t>
            </a:r>
            <a:r>
              <a:rPr dirty="0" sz="1400" spc="-405">
                <a:latin typeface="Consolas"/>
                <a:cs typeface="Consolas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command  is usually </a:t>
            </a:r>
            <a:r>
              <a:rPr dirty="0" sz="1400" spc="-15">
                <a:solidFill>
                  <a:srgbClr val="0000FF"/>
                </a:solidFill>
                <a:latin typeface="Arial"/>
                <a:cs typeface="Arial"/>
              </a:rPr>
              <a:t>unnecessary,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unless  you need to use pins 0 &amp;</a:t>
            </a:r>
            <a:r>
              <a:rPr dirty="0" sz="14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3400" y="1828800"/>
            <a:ext cx="1601723" cy="1385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8827" y="1824227"/>
            <a:ext cx="1610106" cy="1389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8827" y="1824227"/>
            <a:ext cx="1610360" cy="1394460"/>
          </a:xfrm>
          <a:custGeom>
            <a:avLst/>
            <a:gdLst/>
            <a:ahLst/>
            <a:cxnLst/>
            <a:rect l="l" t="t" r="r" b="b"/>
            <a:pathLst>
              <a:path w="1610360" h="1394460">
                <a:moveTo>
                  <a:pt x="1610106" y="1392174"/>
                </a:moveTo>
                <a:lnTo>
                  <a:pt x="1610106" y="2286"/>
                </a:lnTo>
                <a:lnTo>
                  <a:pt x="1607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1392174"/>
                </a:lnTo>
                <a:lnTo>
                  <a:pt x="2286" y="1394460"/>
                </a:lnTo>
                <a:lnTo>
                  <a:pt x="4572" y="1394460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600200" y="9906"/>
                </a:lnTo>
                <a:lnTo>
                  <a:pt x="1600200" y="4572"/>
                </a:lnTo>
                <a:lnTo>
                  <a:pt x="1604772" y="9906"/>
                </a:lnTo>
                <a:lnTo>
                  <a:pt x="1604772" y="1394460"/>
                </a:lnTo>
                <a:lnTo>
                  <a:pt x="1607820" y="1394460"/>
                </a:lnTo>
                <a:lnTo>
                  <a:pt x="1610106" y="1392174"/>
                </a:lnTo>
                <a:close/>
              </a:path>
              <a:path w="1610360" h="1394460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610360" h="1394460">
                <a:moveTo>
                  <a:pt x="9906" y="1385316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1385316"/>
                </a:lnTo>
                <a:lnTo>
                  <a:pt x="9906" y="1385316"/>
                </a:lnTo>
                <a:close/>
              </a:path>
              <a:path w="1610360" h="1394460">
                <a:moveTo>
                  <a:pt x="1604772" y="1385316"/>
                </a:moveTo>
                <a:lnTo>
                  <a:pt x="4572" y="1385316"/>
                </a:lnTo>
                <a:lnTo>
                  <a:pt x="9906" y="1389888"/>
                </a:lnTo>
                <a:lnTo>
                  <a:pt x="9906" y="1394460"/>
                </a:lnTo>
                <a:lnTo>
                  <a:pt x="1600200" y="1394460"/>
                </a:lnTo>
                <a:lnTo>
                  <a:pt x="1600200" y="1389888"/>
                </a:lnTo>
                <a:lnTo>
                  <a:pt x="1604772" y="1385316"/>
                </a:lnTo>
                <a:close/>
              </a:path>
              <a:path w="1610360" h="1394460">
                <a:moveTo>
                  <a:pt x="9906" y="1394460"/>
                </a:moveTo>
                <a:lnTo>
                  <a:pt x="9906" y="1389888"/>
                </a:lnTo>
                <a:lnTo>
                  <a:pt x="4572" y="1385316"/>
                </a:lnTo>
                <a:lnTo>
                  <a:pt x="4572" y="1394460"/>
                </a:lnTo>
                <a:lnTo>
                  <a:pt x="9906" y="1394460"/>
                </a:lnTo>
                <a:close/>
              </a:path>
              <a:path w="1610360" h="1394460">
                <a:moveTo>
                  <a:pt x="1604772" y="9906"/>
                </a:moveTo>
                <a:lnTo>
                  <a:pt x="1600200" y="4572"/>
                </a:lnTo>
                <a:lnTo>
                  <a:pt x="1600200" y="9906"/>
                </a:lnTo>
                <a:lnTo>
                  <a:pt x="1604772" y="9906"/>
                </a:lnTo>
                <a:close/>
              </a:path>
              <a:path w="1610360" h="1394460">
                <a:moveTo>
                  <a:pt x="1604772" y="1385316"/>
                </a:moveTo>
                <a:lnTo>
                  <a:pt x="1604772" y="9906"/>
                </a:lnTo>
                <a:lnTo>
                  <a:pt x="1600200" y="9906"/>
                </a:lnTo>
                <a:lnTo>
                  <a:pt x="1600200" y="1385316"/>
                </a:lnTo>
                <a:lnTo>
                  <a:pt x="1604772" y="1385316"/>
                </a:lnTo>
                <a:close/>
              </a:path>
              <a:path w="1610360" h="1394460">
                <a:moveTo>
                  <a:pt x="1604772" y="1394460"/>
                </a:moveTo>
                <a:lnTo>
                  <a:pt x="1604772" y="1385316"/>
                </a:lnTo>
                <a:lnTo>
                  <a:pt x="1600200" y="1389888"/>
                </a:lnTo>
                <a:lnTo>
                  <a:pt x="1600200" y="1394460"/>
                </a:lnTo>
                <a:lnTo>
                  <a:pt x="1604772" y="1394460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35763" y="1857248"/>
            <a:ext cx="139573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765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solidFill>
                  <a:srgbClr val="0000FF"/>
                </a:solidFill>
                <a:latin typeface="Arial"/>
                <a:cs typeface="Arial"/>
              </a:rPr>
              <a:t>IMPORTANT</a:t>
            </a:r>
            <a:r>
              <a:rPr dirty="0" sz="1400" spc="-2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USB serial  communication</a:t>
            </a:r>
            <a:r>
              <a:rPr dirty="0" sz="1400" spc="-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is  shared 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with 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Arduino pins</a:t>
            </a:r>
            <a:r>
              <a:rPr dirty="0" sz="14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and 1</a:t>
            </a:r>
            <a:r>
              <a:rPr dirty="0" sz="1400" spc="-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(RX/TX)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3400" y="3810000"/>
            <a:ext cx="1600200" cy="1385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8827" y="3805428"/>
            <a:ext cx="1610106" cy="1389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8827" y="3805428"/>
            <a:ext cx="1610360" cy="1394460"/>
          </a:xfrm>
          <a:custGeom>
            <a:avLst/>
            <a:gdLst/>
            <a:ahLst/>
            <a:cxnLst/>
            <a:rect l="l" t="t" r="r" b="b"/>
            <a:pathLst>
              <a:path w="1610360" h="1394460">
                <a:moveTo>
                  <a:pt x="1610106" y="1392174"/>
                </a:moveTo>
                <a:lnTo>
                  <a:pt x="1610106" y="2286"/>
                </a:lnTo>
                <a:lnTo>
                  <a:pt x="1607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1392174"/>
                </a:lnTo>
                <a:lnTo>
                  <a:pt x="2286" y="1394460"/>
                </a:lnTo>
                <a:lnTo>
                  <a:pt x="4572" y="1394460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600200" y="9906"/>
                </a:lnTo>
                <a:lnTo>
                  <a:pt x="1600200" y="4572"/>
                </a:lnTo>
                <a:lnTo>
                  <a:pt x="1604772" y="9906"/>
                </a:lnTo>
                <a:lnTo>
                  <a:pt x="1604772" y="1394460"/>
                </a:lnTo>
                <a:lnTo>
                  <a:pt x="1607820" y="1394460"/>
                </a:lnTo>
                <a:lnTo>
                  <a:pt x="1610106" y="1392174"/>
                </a:lnTo>
                <a:close/>
              </a:path>
              <a:path w="1610360" h="1394460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610360" h="1394460">
                <a:moveTo>
                  <a:pt x="9906" y="1385316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1385316"/>
                </a:lnTo>
                <a:lnTo>
                  <a:pt x="9906" y="1385316"/>
                </a:lnTo>
                <a:close/>
              </a:path>
              <a:path w="1610360" h="1394460">
                <a:moveTo>
                  <a:pt x="1604772" y="1385316"/>
                </a:moveTo>
                <a:lnTo>
                  <a:pt x="4572" y="1385316"/>
                </a:lnTo>
                <a:lnTo>
                  <a:pt x="9906" y="1389888"/>
                </a:lnTo>
                <a:lnTo>
                  <a:pt x="9906" y="1394460"/>
                </a:lnTo>
                <a:lnTo>
                  <a:pt x="1600200" y="1394460"/>
                </a:lnTo>
                <a:lnTo>
                  <a:pt x="1600200" y="1389888"/>
                </a:lnTo>
                <a:lnTo>
                  <a:pt x="1604772" y="1385316"/>
                </a:lnTo>
                <a:close/>
              </a:path>
              <a:path w="1610360" h="1394460">
                <a:moveTo>
                  <a:pt x="9906" y="1394460"/>
                </a:moveTo>
                <a:lnTo>
                  <a:pt x="9906" y="1389888"/>
                </a:lnTo>
                <a:lnTo>
                  <a:pt x="4572" y="1385316"/>
                </a:lnTo>
                <a:lnTo>
                  <a:pt x="4572" y="1394460"/>
                </a:lnTo>
                <a:lnTo>
                  <a:pt x="9906" y="1394460"/>
                </a:lnTo>
                <a:close/>
              </a:path>
              <a:path w="1610360" h="1394460">
                <a:moveTo>
                  <a:pt x="1604772" y="9906"/>
                </a:moveTo>
                <a:lnTo>
                  <a:pt x="1600200" y="4572"/>
                </a:lnTo>
                <a:lnTo>
                  <a:pt x="1600200" y="9906"/>
                </a:lnTo>
                <a:lnTo>
                  <a:pt x="1604772" y="9906"/>
                </a:lnTo>
                <a:close/>
              </a:path>
              <a:path w="1610360" h="1394460">
                <a:moveTo>
                  <a:pt x="1604772" y="1385316"/>
                </a:moveTo>
                <a:lnTo>
                  <a:pt x="1604772" y="9906"/>
                </a:lnTo>
                <a:lnTo>
                  <a:pt x="1600200" y="9906"/>
                </a:lnTo>
                <a:lnTo>
                  <a:pt x="1600200" y="1385316"/>
                </a:lnTo>
                <a:lnTo>
                  <a:pt x="1604772" y="1385316"/>
                </a:lnTo>
                <a:close/>
              </a:path>
              <a:path w="1610360" h="1394460">
                <a:moveTo>
                  <a:pt x="1604772" y="1394460"/>
                </a:moveTo>
                <a:lnTo>
                  <a:pt x="1604772" y="1385316"/>
                </a:lnTo>
                <a:lnTo>
                  <a:pt x="1600200" y="1389888"/>
                </a:lnTo>
                <a:lnTo>
                  <a:pt x="1600200" y="1394460"/>
                </a:lnTo>
                <a:lnTo>
                  <a:pt x="1604772" y="1394460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88342" y="3838447"/>
            <a:ext cx="128968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Format can be:  BIN, HEX,</a:t>
            </a:r>
            <a:r>
              <a:rPr dirty="0" sz="1400" spc="-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0000FF"/>
                </a:solidFill>
                <a:latin typeface="Arial"/>
                <a:cs typeface="Arial"/>
              </a:rPr>
              <a:t>OCT,</a:t>
            </a:r>
            <a:endParaRPr sz="1400">
              <a:latin typeface="Arial"/>
              <a:cs typeface="Arial"/>
            </a:endParaRPr>
          </a:p>
          <a:p>
            <a:pPr algn="ctr" marL="13970" marR="5715" indent="-1270">
              <a:lnSpc>
                <a:spcPct val="100000"/>
              </a:lnSpc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or an integer  specifying the  number of</a:t>
            </a:r>
            <a:r>
              <a:rPr dirty="0" sz="1400" spc="-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digits  to</a:t>
            </a:r>
            <a:r>
              <a:rPr dirty="0" sz="1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display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3917" y="741680"/>
            <a:ext cx="62928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6565" algn="l"/>
              </a:tabLst>
            </a:pPr>
            <a:r>
              <a:rPr dirty="0" sz="4400" spc="-5"/>
              <a:t>Activity</a:t>
            </a:r>
            <a:r>
              <a:rPr dirty="0" sz="4400" spc="15"/>
              <a:t> </a:t>
            </a:r>
            <a:r>
              <a:rPr dirty="0" sz="4400" spc="-5"/>
              <a:t>3:	Hello</a:t>
            </a:r>
            <a:r>
              <a:rPr dirty="0" sz="4400" spc="-60"/>
              <a:t> </a:t>
            </a:r>
            <a:r>
              <a:rPr dirty="0" sz="4400" spc="-15"/>
              <a:t>World!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764540" y="1998979"/>
            <a:ext cx="3815715" cy="39757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15">
                <a:latin typeface="Arial"/>
                <a:cs typeface="Arial"/>
              </a:rPr>
              <a:t>Write </a:t>
            </a:r>
            <a:r>
              <a:rPr dirty="0" sz="2700" spc="-5">
                <a:latin typeface="Arial"/>
                <a:cs typeface="Arial"/>
              </a:rPr>
              <a:t>an Arduino  program </a:t>
            </a:r>
            <a:r>
              <a:rPr dirty="0" sz="2700">
                <a:latin typeface="Arial"/>
                <a:cs typeface="Arial"/>
              </a:rPr>
              <a:t>that </a:t>
            </a:r>
            <a:r>
              <a:rPr dirty="0" sz="2700" spc="-5">
                <a:latin typeface="Arial"/>
                <a:cs typeface="Arial"/>
              </a:rPr>
              <a:t>prints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the  </a:t>
            </a:r>
            <a:r>
              <a:rPr dirty="0" sz="2700" spc="-5">
                <a:latin typeface="Arial"/>
                <a:cs typeface="Arial"/>
              </a:rPr>
              <a:t>message “Hello world”  </a:t>
            </a:r>
            <a:r>
              <a:rPr dirty="0" sz="2700">
                <a:latin typeface="Arial"/>
                <a:cs typeface="Arial"/>
              </a:rPr>
              <a:t>to the </a:t>
            </a:r>
            <a:r>
              <a:rPr dirty="0" sz="2700" spc="-5">
                <a:latin typeface="Arial"/>
                <a:cs typeface="Arial"/>
              </a:rPr>
              <a:t>serial</a:t>
            </a:r>
            <a:r>
              <a:rPr dirty="0" sz="2700" spc="-3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port</a:t>
            </a:r>
            <a:endParaRPr sz="2700">
              <a:latin typeface="Arial"/>
              <a:cs typeface="Arial"/>
            </a:endParaRPr>
          </a:p>
          <a:p>
            <a:pPr marL="355600" marR="98425" indent="-342900">
              <a:lnSpc>
                <a:spcPts val="259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Arial"/>
                <a:cs typeface="Arial"/>
              </a:rPr>
              <a:t>...whenever </a:t>
            </a:r>
            <a:r>
              <a:rPr dirty="0" sz="2700" spc="-5">
                <a:latin typeface="Arial"/>
                <a:cs typeface="Arial"/>
              </a:rPr>
              <a:t>you</a:t>
            </a:r>
            <a:r>
              <a:rPr dirty="0" sz="2700" spc="-10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press  </a:t>
            </a:r>
            <a:r>
              <a:rPr dirty="0" sz="2700">
                <a:latin typeface="Arial"/>
                <a:cs typeface="Arial"/>
              </a:rPr>
              <a:t>a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switch/button</a:t>
            </a:r>
            <a:endParaRPr sz="2700">
              <a:latin typeface="Arial"/>
              <a:cs typeface="Arial"/>
            </a:endParaRPr>
          </a:p>
          <a:p>
            <a:pPr marL="355600" marR="60325" indent="-342900">
              <a:lnSpc>
                <a:spcPct val="8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Use </a:t>
            </a:r>
            <a:r>
              <a:rPr dirty="0" sz="2700">
                <a:latin typeface="Arial"/>
                <a:cs typeface="Arial"/>
              </a:rPr>
              <a:t>the </a:t>
            </a:r>
            <a:r>
              <a:rPr dirty="0" sz="2700" spc="-5">
                <a:latin typeface="Arial"/>
                <a:cs typeface="Arial"/>
              </a:rPr>
              <a:t>Serial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Monitor  to see the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output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dirty="0" sz="2700">
                <a:latin typeface="Arial"/>
                <a:cs typeface="Arial"/>
              </a:rPr>
              <a:t>(Ctrl-Shift-M)</a:t>
            </a:r>
            <a:endParaRPr sz="2700">
              <a:latin typeface="Arial"/>
              <a:cs typeface="Arial"/>
            </a:endParaRPr>
          </a:p>
          <a:p>
            <a:pPr marL="355600" marR="456565" indent="-342900">
              <a:lnSpc>
                <a:spcPct val="8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40">
                <a:latin typeface="Arial"/>
                <a:cs typeface="Arial"/>
              </a:rPr>
              <a:t>Try </a:t>
            </a:r>
            <a:r>
              <a:rPr dirty="0" sz="2700" spc="-5">
                <a:latin typeface="Arial"/>
                <a:cs typeface="Arial"/>
              </a:rPr>
              <a:t>increasing baud  rate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1740" y="1931923"/>
            <a:ext cx="1498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Serial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Monitor: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2438400"/>
            <a:ext cx="4615434" cy="3400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2400" y="6248400"/>
            <a:ext cx="3253740" cy="523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57828" y="6243828"/>
            <a:ext cx="3263646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57828" y="6243828"/>
            <a:ext cx="3263900" cy="532765"/>
          </a:xfrm>
          <a:custGeom>
            <a:avLst/>
            <a:gdLst/>
            <a:ahLst/>
            <a:cxnLst/>
            <a:rect l="l" t="t" r="r" b="b"/>
            <a:pathLst>
              <a:path w="3263900" h="532765">
                <a:moveTo>
                  <a:pt x="3263646" y="531114"/>
                </a:moveTo>
                <a:lnTo>
                  <a:pt x="3263646" y="2285"/>
                </a:lnTo>
                <a:lnTo>
                  <a:pt x="326136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253740" y="9905"/>
                </a:lnTo>
                <a:lnTo>
                  <a:pt x="3253740" y="4571"/>
                </a:lnTo>
                <a:lnTo>
                  <a:pt x="3258312" y="9905"/>
                </a:lnTo>
                <a:lnTo>
                  <a:pt x="3258312" y="532638"/>
                </a:lnTo>
                <a:lnTo>
                  <a:pt x="3261360" y="532638"/>
                </a:lnTo>
                <a:lnTo>
                  <a:pt x="3263646" y="531114"/>
                </a:lnTo>
                <a:close/>
              </a:path>
              <a:path w="3263900" h="5327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263900" h="532765">
                <a:moveTo>
                  <a:pt x="9905" y="523494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5" y="523494"/>
                </a:lnTo>
                <a:close/>
              </a:path>
              <a:path w="3263900" h="532765">
                <a:moveTo>
                  <a:pt x="3258312" y="523494"/>
                </a:moveTo>
                <a:lnTo>
                  <a:pt x="4572" y="523494"/>
                </a:lnTo>
                <a:lnTo>
                  <a:pt x="9905" y="528065"/>
                </a:lnTo>
                <a:lnTo>
                  <a:pt x="9905" y="532638"/>
                </a:lnTo>
                <a:lnTo>
                  <a:pt x="3253740" y="532638"/>
                </a:lnTo>
                <a:lnTo>
                  <a:pt x="3253740" y="528066"/>
                </a:lnTo>
                <a:lnTo>
                  <a:pt x="3258312" y="523494"/>
                </a:lnTo>
                <a:close/>
              </a:path>
              <a:path w="3263900" h="532765">
                <a:moveTo>
                  <a:pt x="9905" y="532638"/>
                </a:moveTo>
                <a:lnTo>
                  <a:pt x="9905" y="528065"/>
                </a:lnTo>
                <a:lnTo>
                  <a:pt x="4572" y="523494"/>
                </a:lnTo>
                <a:lnTo>
                  <a:pt x="4572" y="532638"/>
                </a:lnTo>
                <a:lnTo>
                  <a:pt x="9905" y="532638"/>
                </a:lnTo>
                <a:close/>
              </a:path>
              <a:path w="3263900" h="532765">
                <a:moveTo>
                  <a:pt x="3258312" y="9905"/>
                </a:moveTo>
                <a:lnTo>
                  <a:pt x="3253740" y="4571"/>
                </a:lnTo>
                <a:lnTo>
                  <a:pt x="3253740" y="9905"/>
                </a:lnTo>
                <a:lnTo>
                  <a:pt x="3258312" y="9905"/>
                </a:lnTo>
                <a:close/>
              </a:path>
              <a:path w="3263900" h="532765">
                <a:moveTo>
                  <a:pt x="3258312" y="523494"/>
                </a:moveTo>
                <a:lnTo>
                  <a:pt x="3258312" y="9905"/>
                </a:lnTo>
                <a:lnTo>
                  <a:pt x="3253740" y="9905"/>
                </a:lnTo>
                <a:lnTo>
                  <a:pt x="3253740" y="523494"/>
                </a:lnTo>
                <a:lnTo>
                  <a:pt x="3258312" y="523494"/>
                </a:lnTo>
                <a:close/>
              </a:path>
              <a:path w="3263900" h="532765">
                <a:moveTo>
                  <a:pt x="3258312" y="532638"/>
                </a:moveTo>
                <a:lnTo>
                  <a:pt x="3258312" y="523494"/>
                </a:lnTo>
                <a:lnTo>
                  <a:pt x="3253740" y="528066"/>
                </a:lnTo>
                <a:lnTo>
                  <a:pt x="3253740" y="532638"/>
                </a:lnTo>
                <a:lnTo>
                  <a:pt x="325831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55256" y="6276847"/>
            <a:ext cx="2665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Make sure this agrees with your  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program,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i.e.,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 Serial.begin(9600);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13092" y="5557265"/>
            <a:ext cx="1477645" cy="958850"/>
          </a:xfrm>
          <a:custGeom>
            <a:avLst/>
            <a:gdLst/>
            <a:ahLst/>
            <a:cxnLst/>
            <a:rect l="l" t="t" r="r" b="b"/>
            <a:pathLst>
              <a:path w="1477645" h="958850">
                <a:moveTo>
                  <a:pt x="1477517" y="10668"/>
                </a:moveTo>
                <a:lnTo>
                  <a:pt x="1470659" y="0"/>
                </a:lnTo>
                <a:lnTo>
                  <a:pt x="0" y="947928"/>
                </a:lnTo>
                <a:lnTo>
                  <a:pt x="6857" y="958596"/>
                </a:lnTo>
                <a:lnTo>
                  <a:pt x="1477517" y="106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6677" y="772922"/>
            <a:ext cx="784542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Serial Communication </a:t>
            </a:r>
            <a:r>
              <a:rPr dirty="0"/>
              <a:t>-</a:t>
            </a:r>
            <a:r>
              <a:rPr dirty="0" spc="-55"/>
              <a:t> </a:t>
            </a:r>
            <a:r>
              <a:rPr dirty="0" spc="-5"/>
              <a:t>Reading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5539" y="1847342"/>
            <a:ext cx="7240905" cy="2651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20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200">
                <a:solidFill>
                  <a:srgbClr val="B54A10"/>
                </a:solidFill>
                <a:latin typeface="Consolas"/>
                <a:cs typeface="Consolas"/>
              </a:rPr>
              <a:t>.available()</a:t>
            </a:r>
            <a:endParaRPr sz="2200">
              <a:latin typeface="Consolas"/>
              <a:cs typeface="Consolas"/>
            </a:endParaRPr>
          </a:p>
          <a:p>
            <a:pPr marL="355600">
              <a:lnSpc>
                <a:spcPct val="100000"/>
              </a:lnSpc>
              <a:spcBef>
                <a:spcPts val="55"/>
              </a:spcBef>
            </a:pPr>
            <a:r>
              <a:rPr dirty="0" sz="2200" spc="-5">
                <a:latin typeface="Arial"/>
                <a:cs typeface="Arial"/>
              </a:rPr>
              <a:t>Returns </a:t>
            </a:r>
            <a:r>
              <a:rPr dirty="0" sz="2200">
                <a:latin typeface="Arial"/>
                <a:cs typeface="Arial"/>
              </a:rPr>
              <a:t>the </a:t>
            </a:r>
            <a:r>
              <a:rPr dirty="0" sz="2200" spc="-5">
                <a:latin typeface="Arial"/>
                <a:cs typeface="Arial"/>
              </a:rPr>
              <a:t>number of bytes available </a:t>
            </a:r>
            <a:r>
              <a:rPr dirty="0" sz="2200">
                <a:latin typeface="Arial"/>
                <a:cs typeface="Arial"/>
              </a:rPr>
              <a:t>to </a:t>
            </a:r>
            <a:r>
              <a:rPr dirty="0" sz="2200" spc="-5">
                <a:latin typeface="Arial"/>
                <a:cs typeface="Arial"/>
              </a:rPr>
              <a:t>be </a:t>
            </a:r>
            <a:r>
              <a:rPr dirty="0" sz="2200">
                <a:latin typeface="Arial"/>
                <a:cs typeface="Arial"/>
              </a:rPr>
              <a:t>read, </a:t>
            </a:r>
            <a:r>
              <a:rPr dirty="0" sz="2200" spc="-5">
                <a:latin typeface="Arial"/>
                <a:cs typeface="Arial"/>
              </a:rPr>
              <a:t>if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any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u="heavy" sz="22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Example: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</a:pPr>
            <a:r>
              <a:rPr dirty="0" sz="1800">
                <a:solidFill>
                  <a:srgbClr val="B54A10"/>
                </a:solidFill>
                <a:latin typeface="Consolas"/>
                <a:cs typeface="Consolas"/>
              </a:rPr>
              <a:t>if </a:t>
            </a:r>
            <a:r>
              <a:rPr dirty="0" sz="1800" spc="-5">
                <a:latin typeface="Consolas"/>
                <a:cs typeface="Consolas"/>
              </a:rPr>
              <a:t>(</a:t>
            </a:r>
            <a:r>
              <a:rPr dirty="0" sz="18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800" spc="-5">
                <a:solidFill>
                  <a:srgbClr val="B54A10"/>
                </a:solidFill>
                <a:latin typeface="Consolas"/>
                <a:cs typeface="Consolas"/>
              </a:rPr>
              <a:t>.available</a:t>
            </a:r>
            <a:r>
              <a:rPr dirty="0" sz="1800" spc="-5">
                <a:latin typeface="Consolas"/>
                <a:cs typeface="Consolas"/>
              </a:rPr>
              <a:t>() </a:t>
            </a:r>
            <a:r>
              <a:rPr dirty="0" sz="1800">
                <a:latin typeface="Consolas"/>
                <a:cs typeface="Consolas"/>
              </a:rPr>
              <a:t>&gt; 0)</a:t>
            </a:r>
            <a:r>
              <a:rPr dirty="0" sz="1800" spc="-35">
                <a:latin typeface="Consolas"/>
                <a:cs typeface="Consolas"/>
              </a:rPr>
              <a:t> </a:t>
            </a:r>
            <a:r>
              <a:rPr dirty="0" sz="1800"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L="755650">
              <a:lnSpc>
                <a:spcPct val="100000"/>
              </a:lnSpc>
              <a:spcBef>
                <a:spcPts val="5"/>
              </a:spcBef>
            </a:pPr>
            <a:r>
              <a:rPr dirty="0" sz="1700" spc="-5">
                <a:latin typeface="Consolas"/>
                <a:cs typeface="Consolas"/>
              </a:rPr>
              <a:t>data =</a:t>
            </a:r>
            <a:r>
              <a:rPr dirty="0" sz="1700" spc="10">
                <a:latin typeface="Consolas"/>
                <a:cs typeface="Consolas"/>
              </a:rPr>
              <a:t> </a:t>
            </a:r>
            <a:r>
              <a:rPr dirty="0" sz="170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1700">
                <a:solidFill>
                  <a:srgbClr val="B54A10"/>
                </a:solidFill>
                <a:latin typeface="Consolas"/>
                <a:cs typeface="Consolas"/>
              </a:rPr>
              <a:t>.read</a:t>
            </a:r>
            <a:r>
              <a:rPr dirty="0" sz="1700">
                <a:latin typeface="Consolas"/>
                <a:cs typeface="Consolas"/>
              </a:rPr>
              <a:t>();</a:t>
            </a:r>
            <a:endParaRPr sz="1700">
              <a:latin typeface="Consolas"/>
              <a:cs typeface="Consolas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dirty="0" sz="1700" spc="-5">
                <a:latin typeface="Consolas"/>
                <a:cs typeface="Consolas"/>
              </a:rPr>
              <a:t>}</a:t>
            </a:r>
            <a:endParaRPr sz="17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200" spc="-125">
                <a:latin typeface="Arial"/>
                <a:cs typeface="Arial"/>
              </a:rPr>
              <a:t>To </a:t>
            </a:r>
            <a:r>
              <a:rPr dirty="0" sz="2200">
                <a:latin typeface="Arial"/>
                <a:cs typeface="Arial"/>
              </a:rPr>
              <a:t>read </a:t>
            </a:r>
            <a:r>
              <a:rPr dirty="0" sz="2200" spc="-5">
                <a:latin typeface="Arial"/>
                <a:cs typeface="Arial"/>
              </a:rPr>
              <a:t>data </a:t>
            </a:r>
            <a:r>
              <a:rPr dirty="0" sz="2200">
                <a:latin typeface="Arial"/>
                <a:cs typeface="Arial"/>
              </a:rPr>
              <a:t>from serial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port: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39" y="4465279"/>
            <a:ext cx="114935" cy="149034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 spc="-5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5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5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2000" spc="-5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9324" y="4529328"/>
            <a:ext cx="8164830" cy="162179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9525" rIns="0" bIns="0" rtlCol="0" vert="horz">
            <a:spAutoFit/>
          </a:bodyPr>
          <a:lstStyle/>
          <a:p>
            <a:pPr marL="51435" marR="3175">
              <a:lnSpc>
                <a:spcPct val="100000"/>
              </a:lnSpc>
              <a:spcBef>
                <a:spcPts val="75"/>
              </a:spcBef>
            </a:pPr>
            <a:r>
              <a:rPr dirty="0" sz="2000" spc="-5" b="1">
                <a:latin typeface="Consolas"/>
                <a:cs typeface="Consolas"/>
              </a:rPr>
              <a:t>letter =</a:t>
            </a:r>
            <a:r>
              <a:rPr dirty="0" sz="2000" spc="-10" b="1">
                <a:latin typeface="Consolas"/>
                <a:cs typeface="Consolas"/>
              </a:rPr>
              <a:t> </a:t>
            </a: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.read</a:t>
            </a:r>
            <a:r>
              <a:rPr dirty="0" sz="2000" spc="-5">
                <a:latin typeface="Consolas"/>
                <a:cs typeface="Consolas"/>
              </a:rPr>
              <a:t>()</a:t>
            </a:r>
            <a:endParaRPr sz="2000">
              <a:latin typeface="Consolas"/>
              <a:cs typeface="Consolas"/>
            </a:endParaRPr>
          </a:p>
          <a:p>
            <a:pPr marL="51435">
              <a:lnSpc>
                <a:spcPct val="100000"/>
              </a:lnSpc>
              <a:spcBef>
                <a:spcPts val="480"/>
              </a:spcBef>
            </a:pPr>
            <a:r>
              <a:rPr dirty="0" sz="2000" spc="-5" b="1">
                <a:latin typeface="Consolas"/>
                <a:cs typeface="Consolas"/>
              </a:rPr>
              <a:t>letters = </a:t>
            </a: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.readBytesUntil</a:t>
            </a:r>
            <a:r>
              <a:rPr dirty="0" sz="2000" spc="-5">
                <a:latin typeface="Consolas"/>
                <a:cs typeface="Consolas"/>
              </a:rPr>
              <a:t>(character, buffer,</a:t>
            </a:r>
            <a:r>
              <a:rPr dirty="0" sz="2000" spc="100">
                <a:latin typeface="Consolas"/>
                <a:cs typeface="Consolas"/>
              </a:rPr>
              <a:t> </a:t>
            </a:r>
            <a:r>
              <a:rPr dirty="0" sz="2000" spc="-5">
                <a:latin typeface="Consolas"/>
                <a:cs typeface="Consolas"/>
              </a:rPr>
              <a:t>length)</a:t>
            </a:r>
            <a:endParaRPr sz="2000">
              <a:latin typeface="Consolas"/>
              <a:cs typeface="Consolas"/>
            </a:endParaRPr>
          </a:p>
          <a:p>
            <a:pPr marL="51435" marR="4189095" indent="-635">
              <a:lnSpc>
                <a:spcPts val="2890"/>
              </a:lnSpc>
              <a:spcBef>
                <a:spcPts val="165"/>
              </a:spcBef>
            </a:pPr>
            <a:r>
              <a:rPr dirty="0" sz="2000" spc="-5" b="1">
                <a:latin typeface="Consolas"/>
                <a:cs typeface="Consolas"/>
              </a:rPr>
              <a:t>number = </a:t>
            </a: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.parseInt</a:t>
            </a:r>
            <a:r>
              <a:rPr dirty="0" sz="2000" spc="-5">
                <a:latin typeface="Consolas"/>
                <a:cs typeface="Consolas"/>
              </a:rPr>
              <a:t>()  </a:t>
            </a:r>
            <a:r>
              <a:rPr dirty="0" sz="2000" spc="-5" b="1">
                <a:latin typeface="Consolas"/>
                <a:cs typeface="Consolas"/>
              </a:rPr>
              <a:t>number =</a:t>
            </a:r>
            <a:r>
              <a:rPr dirty="0" sz="2000" spc="-25" b="1">
                <a:latin typeface="Consolas"/>
                <a:cs typeface="Consolas"/>
              </a:rPr>
              <a:t> </a:t>
            </a:r>
            <a:r>
              <a:rPr dirty="0" sz="20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000" spc="-5">
                <a:solidFill>
                  <a:srgbClr val="B54A10"/>
                </a:solidFill>
                <a:latin typeface="Consolas"/>
                <a:cs typeface="Consolas"/>
              </a:rPr>
              <a:t>.parseFloat</a:t>
            </a:r>
            <a:r>
              <a:rPr dirty="0" sz="2000" spc="-5">
                <a:latin typeface="Consolas"/>
                <a:cs typeface="Consolas"/>
              </a:rPr>
              <a:t>()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50210" marR="5080" indent="-2456815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 4 – User</a:t>
            </a:r>
            <a:r>
              <a:rPr dirty="0" spc="-85"/>
              <a:t> </a:t>
            </a:r>
            <a:r>
              <a:rPr dirty="0"/>
              <a:t>Controlled  </a:t>
            </a:r>
            <a:r>
              <a:rPr dirty="0" spc="-5"/>
              <a:t>Blinker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139" y="1845055"/>
            <a:ext cx="7945120" cy="311086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55600" marR="5080" indent="-342900">
              <a:lnSpc>
                <a:spcPct val="101000"/>
              </a:lnSpc>
              <a:spcBef>
                <a:spcPts val="70"/>
              </a:spcBef>
              <a:buChar char="•"/>
              <a:tabLst>
                <a:tab pos="354965" algn="l"/>
                <a:tab pos="355600" algn="l"/>
                <a:tab pos="1663064" algn="l"/>
              </a:tabLst>
            </a:pPr>
            <a:r>
              <a:rPr dirty="0" sz="2500" spc="-5">
                <a:latin typeface="Arial"/>
                <a:cs typeface="Arial"/>
              </a:rPr>
              <a:t>When available (</a:t>
            </a:r>
            <a:r>
              <a:rPr dirty="0" sz="25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500" spc="-5">
                <a:solidFill>
                  <a:srgbClr val="B54A10"/>
                </a:solidFill>
                <a:latin typeface="Consolas"/>
                <a:cs typeface="Consolas"/>
              </a:rPr>
              <a:t>.available</a:t>
            </a:r>
            <a:r>
              <a:rPr dirty="0" sz="2500" spc="-5">
                <a:latin typeface="Arial"/>
                <a:cs typeface="Arial"/>
              </a:rPr>
              <a:t>), </a:t>
            </a:r>
            <a:r>
              <a:rPr dirty="0" sz="2500">
                <a:latin typeface="Arial"/>
                <a:cs typeface="Arial"/>
              </a:rPr>
              <a:t>read </a:t>
            </a:r>
            <a:r>
              <a:rPr dirty="0" sz="2500" spc="-5">
                <a:latin typeface="Arial"/>
                <a:cs typeface="Arial"/>
              </a:rPr>
              <a:t>an integer  </a:t>
            </a:r>
            <a:r>
              <a:rPr dirty="0" sz="2500">
                <a:latin typeface="Arial"/>
                <a:cs typeface="Arial"/>
              </a:rPr>
              <a:t>from the serial </a:t>
            </a:r>
            <a:r>
              <a:rPr dirty="0" sz="2500" spc="-5">
                <a:latin typeface="Arial"/>
                <a:cs typeface="Arial"/>
              </a:rPr>
              <a:t>port (</a:t>
            </a:r>
            <a:r>
              <a:rPr dirty="0" sz="2500" spc="-5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2500" spc="-5">
                <a:solidFill>
                  <a:srgbClr val="B54A10"/>
                </a:solidFill>
                <a:latin typeface="Consolas"/>
                <a:cs typeface="Consolas"/>
              </a:rPr>
              <a:t>.parseInt</a:t>
            </a:r>
            <a:r>
              <a:rPr dirty="0" sz="2500" spc="-5">
                <a:latin typeface="Arial"/>
                <a:cs typeface="Arial"/>
              </a:rPr>
              <a:t>), </a:t>
            </a:r>
            <a:r>
              <a:rPr dirty="0" sz="2500">
                <a:latin typeface="Arial"/>
                <a:cs typeface="Arial"/>
              </a:rPr>
              <a:t>and use the  result</a:t>
            </a:r>
            <a:r>
              <a:rPr dirty="0" sz="2500" spc="-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to	change the </a:t>
            </a:r>
            <a:r>
              <a:rPr dirty="0" sz="2500" spc="-5">
                <a:latin typeface="Arial"/>
                <a:cs typeface="Arial"/>
              </a:rPr>
              <a:t>blink </a:t>
            </a:r>
            <a:r>
              <a:rPr dirty="0" sz="2500">
                <a:latin typeface="Arial"/>
                <a:cs typeface="Arial"/>
              </a:rPr>
              <a:t>rate </a:t>
            </a:r>
            <a:r>
              <a:rPr dirty="0" sz="2500" spc="-5">
                <a:latin typeface="Arial"/>
                <a:cs typeface="Arial"/>
              </a:rPr>
              <a:t>of </a:t>
            </a:r>
            <a:r>
              <a:rPr dirty="0" sz="2500">
                <a:latin typeface="Arial"/>
                <a:cs typeface="Arial"/>
              </a:rPr>
              <a:t>the </a:t>
            </a:r>
            <a:r>
              <a:rPr dirty="0" sz="2500" spc="-5">
                <a:latin typeface="Arial"/>
                <a:cs typeface="Arial"/>
              </a:rPr>
              <a:t>LED </a:t>
            </a:r>
            <a:r>
              <a:rPr dirty="0" sz="2500">
                <a:latin typeface="Arial"/>
                <a:cs typeface="Arial"/>
              </a:rPr>
              <a:t>(pin</a:t>
            </a:r>
            <a:r>
              <a:rPr dirty="0" sz="2500" spc="-70">
                <a:latin typeface="Arial"/>
                <a:cs typeface="Arial"/>
              </a:rPr>
              <a:t> </a:t>
            </a:r>
            <a:r>
              <a:rPr dirty="0" sz="2500" spc="-5">
                <a:latin typeface="Arial"/>
                <a:cs typeface="Arial"/>
              </a:rPr>
              <a:t>13)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5" b="1">
                <a:latin typeface="Arial"/>
                <a:cs typeface="Arial"/>
              </a:rPr>
              <a:t>Useful: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200">
                <a:solidFill>
                  <a:srgbClr val="B54A10"/>
                </a:solidFill>
                <a:latin typeface="Consolas"/>
                <a:cs typeface="Consolas"/>
              </a:rPr>
              <a:t>constrain</a:t>
            </a:r>
            <a:r>
              <a:rPr dirty="0" sz="2200">
                <a:latin typeface="Consolas"/>
                <a:cs typeface="Consolas"/>
              </a:rPr>
              <a:t>(x,a,b)</a:t>
            </a:r>
            <a:endParaRPr sz="2200">
              <a:latin typeface="Consolas"/>
              <a:cs typeface="Consolas"/>
            </a:endParaRPr>
          </a:p>
          <a:p>
            <a:pPr marL="355600">
              <a:lnSpc>
                <a:spcPct val="100000"/>
              </a:lnSpc>
              <a:spcBef>
                <a:spcPts val="55"/>
              </a:spcBef>
            </a:pPr>
            <a:r>
              <a:rPr dirty="0" sz="2200" spc="-5">
                <a:latin typeface="Arial"/>
                <a:cs typeface="Arial"/>
              </a:rPr>
              <a:t>Constrains </a:t>
            </a:r>
            <a:r>
              <a:rPr dirty="0" sz="2200">
                <a:latin typeface="Arial"/>
                <a:cs typeface="Arial"/>
              </a:rPr>
              <a:t>the variable x to </a:t>
            </a:r>
            <a:r>
              <a:rPr dirty="0" sz="2200" spc="-5">
                <a:latin typeface="Arial"/>
                <a:cs typeface="Arial"/>
              </a:rPr>
              <a:t>be </a:t>
            </a:r>
            <a:r>
              <a:rPr dirty="0" sz="2200">
                <a:latin typeface="Arial"/>
                <a:cs typeface="Arial"/>
              </a:rPr>
              <a:t>from a to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u="heavy" sz="22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Examples: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31289" y="5017029"/>
          <a:ext cx="4883785" cy="975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466089"/>
                <a:gridCol w="1066164"/>
                <a:gridCol w="364489"/>
              </a:tblGrid>
              <a:tr h="314152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  <a:tabLst>
                          <a:tab pos="316865" algn="l"/>
                        </a:tabLst>
                      </a:pPr>
                      <a:r>
                        <a:rPr dirty="0" sz="1900">
                          <a:solidFill>
                            <a:srgbClr val="B54A10"/>
                          </a:solidFill>
                          <a:latin typeface="Arial"/>
                          <a:cs typeface="Arial"/>
                        </a:rPr>
                        <a:t>–	</a:t>
                      </a:r>
                      <a:r>
                        <a:rPr dirty="0" sz="190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constrain</a:t>
                      </a:r>
                      <a:r>
                        <a:rPr dirty="0" sz="1900">
                          <a:latin typeface="Consolas"/>
                          <a:cs typeface="Consolas"/>
                        </a:rPr>
                        <a:t>(5,1,10);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9690">
                        <a:lnSpc>
                          <a:spcPts val="2100"/>
                        </a:lnSpc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returns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100"/>
                        </a:lnSpc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5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0"/>
                </a:tc>
              </a:tr>
              <a:tr h="3474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316865" algn="l"/>
                        </a:tabLst>
                      </a:pPr>
                      <a:r>
                        <a:rPr dirty="0" sz="1900">
                          <a:solidFill>
                            <a:srgbClr val="B54A10"/>
                          </a:solidFill>
                          <a:latin typeface="Arial"/>
                          <a:cs typeface="Arial"/>
                        </a:rPr>
                        <a:t>–	</a:t>
                      </a:r>
                      <a:r>
                        <a:rPr dirty="0" sz="190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constrain</a:t>
                      </a:r>
                      <a:r>
                        <a:rPr dirty="0" sz="1900">
                          <a:latin typeface="Consolas"/>
                          <a:cs typeface="Consolas"/>
                        </a:rPr>
                        <a:t>(50,1,10);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5841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returns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10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</a:tr>
              <a:tr h="31415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316865" algn="l"/>
                        </a:tabLst>
                      </a:pPr>
                      <a:r>
                        <a:rPr dirty="0" sz="1900">
                          <a:solidFill>
                            <a:srgbClr val="B54A10"/>
                          </a:solidFill>
                          <a:latin typeface="Arial"/>
                          <a:cs typeface="Arial"/>
                        </a:rPr>
                        <a:t>–	</a:t>
                      </a:r>
                      <a:r>
                        <a:rPr dirty="0" sz="190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constrain</a:t>
                      </a:r>
                      <a:r>
                        <a:rPr dirty="0" sz="1900">
                          <a:latin typeface="Consolas"/>
                          <a:cs typeface="Consolas"/>
                        </a:rPr>
                        <a:t>(0,1,10);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5841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returns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90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sz="1900">
                        <a:latin typeface="Consolas"/>
                        <a:cs typeface="Consolas"/>
                      </a:endParaRPr>
                    </a:p>
                  </a:txBody>
                  <a:tcPr marL="0" marR="0" marB="0" marT="1079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49888" y="4148177"/>
            <a:ext cx="3116246" cy="2018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2952" y="529081"/>
            <a:ext cx="80321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The </a:t>
            </a:r>
            <a:r>
              <a:rPr dirty="0" spc="-35"/>
              <a:t>ATmega328P</a:t>
            </a:r>
            <a:r>
              <a:rPr dirty="0" spc="-300"/>
              <a:t> </a:t>
            </a:r>
            <a:r>
              <a:rPr dirty="0" spc="-5"/>
              <a:t>Microcontroller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139" y="1142492"/>
            <a:ext cx="6136005" cy="517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46910">
              <a:lnSpc>
                <a:spcPct val="100000"/>
              </a:lnSpc>
              <a:spcBef>
                <a:spcPts val="95"/>
              </a:spcBef>
            </a:pP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(used </a:t>
            </a:r>
            <a:r>
              <a:rPr dirty="0" sz="3200" spc="-5" b="1" i="1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dirty="0" sz="3200" spc="-1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Arial"/>
                <a:cs typeface="Arial"/>
              </a:rPr>
              <a:t>Arduino)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70">
                <a:latin typeface="Arial"/>
                <a:cs typeface="Arial"/>
              </a:rPr>
              <a:t>AVR </a:t>
            </a:r>
            <a:r>
              <a:rPr dirty="0" sz="2700" spc="-5">
                <a:latin typeface="Arial"/>
                <a:cs typeface="Arial"/>
              </a:rPr>
              <a:t>8-bit RISC</a:t>
            </a:r>
            <a:r>
              <a:rPr dirty="0" sz="2700" spc="5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architecture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10">
                <a:latin typeface="Arial"/>
                <a:cs typeface="Arial"/>
              </a:rPr>
              <a:t>Available </a:t>
            </a:r>
            <a:r>
              <a:rPr dirty="0" sz="2700" spc="-5">
                <a:latin typeface="Arial"/>
                <a:cs typeface="Arial"/>
              </a:rPr>
              <a:t>in DIP</a:t>
            </a:r>
            <a:r>
              <a:rPr dirty="0" sz="2700" spc="-6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package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Up </a:t>
            </a:r>
            <a:r>
              <a:rPr dirty="0" sz="2700">
                <a:latin typeface="Arial"/>
                <a:cs typeface="Arial"/>
              </a:rPr>
              <a:t>to </a:t>
            </a:r>
            <a:r>
              <a:rPr dirty="0" sz="2700" spc="-5">
                <a:latin typeface="Arial"/>
                <a:cs typeface="Arial"/>
              </a:rPr>
              <a:t>20 MHz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clock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32kB </a:t>
            </a:r>
            <a:r>
              <a:rPr dirty="0" sz="2700">
                <a:latin typeface="Arial"/>
                <a:cs typeface="Arial"/>
              </a:rPr>
              <a:t>flash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memory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>
                <a:latin typeface="Arial"/>
                <a:cs typeface="Arial"/>
              </a:rPr>
              <a:t>1 </a:t>
            </a:r>
            <a:r>
              <a:rPr dirty="0" sz="2700" spc="-5">
                <a:latin typeface="Arial"/>
                <a:cs typeface="Arial"/>
              </a:rPr>
              <a:t>kB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SRAM</a:t>
            </a:r>
            <a:endParaRPr sz="2700">
              <a:latin typeface="Arial"/>
              <a:cs typeface="Arial"/>
            </a:endParaRPr>
          </a:p>
          <a:p>
            <a:pPr marL="355600" marR="2534920" indent="-342900">
              <a:lnSpc>
                <a:spcPts val="292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23 programmable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I/O  </a:t>
            </a:r>
            <a:r>
              <a:rPr dirty="0" sz="2700" spc="-5">
                <a:latin typeface="Arial"/>
                <a:cs typeface="Arial"/>
              </a:rPr>
              <a:t>channels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Six 10-bit ADC</a:t>
            </a:r>
            <a:r>
              <a:rPr dirty="0" sz="2700" spc="-16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inputs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Three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timers/counters</a:t>
            </a:r>
            <a:endParaRPr sz="2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Six PWM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outputs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6210" y="2819400"/>
            <a:ext cx="2235443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5600" y="1981200"/>
            <a:ext cx="1646567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3972" y="741680"/>
            <a:ext cx="6950709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Analog Input and</a:t>
            </a:r>
            <a:r>
              <a:rPr dirty="0" sz="4400" spc="10"/>
              <a:t> </a:t>
            </a:r>
            <a:r>
              <a:rPr dirty="0" sz="4400" spc="-5"/>
              <a:t>Sensors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107911" y="2006599"/>
            <a:ext cx="3823970" cy="390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605"/>
              </a:lnSpc>
              <a:spcBef>
                <a:spcPts val="100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z="2200" spc="-5">
                <a:latin typeface="Arial"/>
                <a:cs typeface="Arial"/>
              </a:rPr>
              <a:t>Six </a:t>
            </a:r>
            <a:r>
              <a:rPr dirty="0" sz="2200">
                <a:latin typeface="Arial"/>
                <a:cs typeface="Arial"/>
              </a:rPr>
              <a:t>analog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inputs: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605"/>
              </a:lnSpc>
            </a:pPr>
            <a:r>
              <a:rPr dirty="0" sz="2200">
                <a:latin typeface="Consolas"/>
                <a:cs typeface="Consolas"/>
              </a:rPr>
              <a:t>A0, A1, A2, A3, A4,</a:t>
            </a:r>
            <a:r>
              <a:rPr dirty="0" sz="2200" spc="-75">
                <a:latin typeface="Consolas"/>
                <a:cs typeface="Consolas"/>
              </a:rPr>
              <a:t> </a:t>
            </a:r>
            <a:r>
              <a:rPr dirty="0" sz="2200">
                <a:latin typeface="Consolas"/>
                <a:cs typeface="Consolas"/>
              </a:rPr>
              <a:t>A5</a:t>
            </a:r>
            <a:endParaRPr sz="2200">
              <a:latin typeface="Consolas"/>
              <a:cs typeface="Consolas"/>
            </a:endParaRPr>
          </a:p>
          <a:p>
            <a:pPr marL="355600" marR="255270" indent="-342900">
              <a:lnSpc>
                <a:spcPct val="102000"/>
              </a:lnSpc>
              <a:spcBef>
                <a:spcPts val="489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200">
                <a:latin typeface="Consolas"/>
                <a:cs typeface="Consolas"/>
              </a:rPr>
              <a:t>AREF</a:t>
            </a:r>
            <a:r>
              <a:rPr dirty="0" sz="2200" spc="-660">
                <a:latin typeface="Consolas"/>
                <a:cs typeface="Consolas"/>
              </a:rPr>
              <a:t> </a:t>
            </a:r>
            <a:r>
              <a:rPr dirty="0" sz="2200">
                <a:latin typeface="Arial"/>
                <a:cs typeface="Arial"/>
              </a:rPr>
              <a:t>= </a:t>
            </a:r>
            <a:r>
              <a:rPr dirty="0" sz="2200" spc="-5">
                <a:latin typeface="Arial"/>
                <a:cs typeface="Arial"/>
              </a:rPr>
              <a:t>Reference voltage  </a:t>
            </a:r>
            <a:r>
              <a:rPr dirty="0" sz="2200">
                <a:latin typeface="Arial"/>
                <a:cs typeface="Arial"/>
              </a:rPr>
              <a:t>(default = +5 V)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Arial"/>
                <a:cs typeface="Arial"/>
              </a:rPr>
              <a:t>10 bit </a:t>
            </a:r>
            <a:r>
              <a:rPr dirty="0" sz="2200">
                <a:latin typeface="Arial"/>
                <a:cs typeface="Arial"/>
              </a:rPr>
              <a:t>resolution:</a:t>
            </a:r>
            <a:endParaRPr sz="2200">
              <a:latin typeface="Arial"/>
              <a:cs typeface="Arial"/>
            </a:endParaRPr>
          </a:p>
          <a:p>
            <a:pPr lvl="1" marL="755650" marR="5080" indent="-285750">
              <a:lnSpc>
                <a:spcPct val="100000"/>
              </a:lnSpc>
              <a:spcBef>
                <a:spcPts val="484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2000" spc="-5">
                <a:latin typeface="Arial"/>
                <a:cs typeface="Arial"/>
              </a:rPr>
              <a:t>returns an </a:t>
            </a:r>
            <a:r>
              <a:rPr dirty="0" sz="2000" spc="-10">
                <a:latin typeface="Arial"/>
                <a:cs typeface="Arial"/>
              </a:rPr>
              <a:t>integer </a:t>
            </a:r>
            <a:r>
              <a:rPr dirty="0" sz="2000" spc="-5">
                <a:latin typeface="Arial"/>
                <a:cs typeface="Arial"/>
              </a:rPr>
              <a:t>from 0 to  </a:t>
            </a:r>
            <a:r>
              <a:rPr dirty="0" sz="2000" spc="-10">
                <a:latin typeface="Arial"/>
                <a:cs typeface="Arial"/>
              </a:rPr>
              <a:t>1023</a:t>
            </a:r>
            <a:endParaRPr sz="2000">
              <a:latin typeface="Arial"/>
              <a:cs typeface="Arial"/>
            </a:endParaRPr>
          </a:p>
          <a:p>
            <a:pPr lvl="1" marL="755650" marR="7112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2000" spc="-5">
                <a:latin typeface="Arial"/>
                <a:cs typeface="Arial"/>
              </a:rPr>
              <a:t>result is </a:t>
            </a:r>
            <a:r>
              <a:rPr dirty="0" sz="2000" spc="-10">
                <a:latin typeface="Arial"/>
                <a:cs typeface="Arial"/>
              </a:rPr>
              <a:t>proportional </a:t>
            </a:r>
            <a:r>
              <a:rPr dirty="0" sz="2000" spc="-5">
                <a:latin typeface="Arial"/>
                <a:cs typeface="Arial"/>
              </a:rPr>
              <a:t>to the  pin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voltage</a:t>
            </a:r>
            <a:endParaRPr sz="2000">
              <a:latin typeface="Arial"/>
              <a:cs typeface="Arial"/>
            </a:endParaRPr>
          </a:p>
          <a:p>
            <a:pPr marL="355600" marR="228600" indent="-342900">
              <a:lnSpc>
                <a:spcPts val="2590"/>
              </a:lnSpc>
              <a:spcBef>
                <a:spcPts val="650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z="2200" spc="-5">
                <a:latin typeface="Arial"/>
                <a:cs typeface="Arial"/>
              </a:rPr>
              <a:t>All </a:t>
            </a:r>
            <a:r>
              <a:rPr dirty="0" sz="2200">
                <a:latin typeface="Arial"/>
                <a:cs typeface="Arial"/>
              </a:rPr>
              <a:t>voltages </a:t>
            </a:r>
            <a:r>
              <a:rPr dirty="0" sz="2200" spc="-5">
                <a:latin typeface="Arial"/>
                <a:cs typeface="Arial"/>
              </a:rPr>
              <a:t>are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measured  relative to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Consolas"/>
                <a:cs typeface="Consolas"/>
              </a:rPr>
              <a:t>GND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38" y="2438400"/>
            <a:ext cx="4351866" cy="3351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02558" y="5369814"/>
            <a:ext cx="864235" cy="177800"/>
          </a:xfrm>
          <a:custGeom>
            <a:avLst/>
            <a:gdLst/>
            <a:ahLst/>
            <a:cxnLst/>
            <a:rect l="l" t="t" r="r" b="b"/>
            <a:pathLst>
              <a:path w="864235" h="177800">
                <a:moveTo>
                  <a:pt x="864108" y="172212"/>
                </a:moveTo>
                <a:lnTo>
                  <a:pt x="864108" y="6096"/>
                </a:lnTo>
                <a:lnTo>
                  <a:pt x="858012" y="0"/>
                </a:lnTo>
                <a:lnTo>
                  <a:pt x="6095" y="0"/>
                </a:lnTo>
                <a:lnTo>
                  <a:pt x="0" y="6096"/>
                </a:lnTo>
                <a:lnTo>
                  <a:pt x="0" y="172212"/>
                </a:lnTo>
                <a:lnTo>
                  <a:pt x="6096" y="177546"/>
                </a:lnTo>
                <a:lnTo>
                  <a:pt x="12953" y="177546"/>
                </a:lnTo>
                <a:lnTo>
                  <a:pt x="12954" y="25146"/>
                </a:lnTo>
                <a:lnTo>
                  <a:pt x="25908" y="12954"/>
                </a:lnTo>
                <a:lnTo>
                  <a:pt x="25907" y="25146"/>
                </a:lnTo>
                <a:lnTo>
                  <a:pt x="838200" y="25146"/>
                </a:lnTo>
                <a:lnTo>
                  <a:pt x="838200" y="12954"/>
                </a:lnTo>
                <a:lnTo>
                  <a:pt x="851154" y="25146"/>
                </a:lnTo>
                <a:lnTo>
                  <a:pt x="851154" y="177546"/>
                </a:lnTo>
                <a:lnTo>
                  <a:pt x="858012" y="177546"/>
                </a:lnTo>
                <a:lnTo>
                  <a:pt x="864108" y="172212"/>
                </a:lnTo>
                <a:close/>
              </a:path>
              <a:path w="864235" h="177800">
                <a:moveTo>
                  <a:pt x="25908" y="25146"/>
                </a:moveTo>
                <a:lnTo>
                  <a:pt x="25908" y="12954"/>
                </a:lnTo>
                <a:lnTo>
                  <a:pt x="12954" y="25146"/>
                </a:lnTo>
                <a:lnTo>
                  <a:pt x="25908" y="25146"/>
                </a:lnTo>
                <a:close/>
              </a:path>
              <a:path w="864235" h="177800">
                <a:moveTo>
                  <a:pt x="25908" y="152400"/>
                </a:moveTo>
                <a:lnTo>
                  <a:pt x="25908" y="25146"/>
                </a:lnTo>
                <a:lnTo>
                  <a:pt x="12954" y="25146"/>
                </a:lnTo>
                <a:lnTo>
                  <a:pt x="12954" y="152400"/>
                </a:lnTo>
                <a:lnTo>
                  <a:pt x="25908" y="152400"/>
                </a:lnTo>
                <a:close/>
              </a:path>
              <a:path w="864235" h="177800">
                <a:moveTo>
                  <a:pt x="851154" y="152400"/>
                </a:moveTo>
                <a:lnTo>
                  <a:pt x="12954" y="152400"/>
                </a:lnTo>
                <a:lnTo>
                  <a:pt x="25908" y="165354"/>
                </a:lnTo>
                <a:lnTo>
                  <a:pt x="25908" y="177546"/>
                </a:lnTo>
                <a:lnTo>
                  <a:pt x="838200" y="177546"/>
                </a:lnTo>
                <a:lnTo>
                  <a:pt x="838200" y="165354"/>
                </a:lnTo>
                <a:lnTo>
                  <a:pt x="851154" y="152400"/>
                </a:lnTo>
                <a:close/>
              </a:path>
              <a:path w="864235" h="177800">
                <a:moveTo>
                  <a:pt x="25908" y="177546"/>
                </a:moveTo>
                <a:lnTo>
                  <a:pt x="25908" y="165354"/>
                </a:lnTo>
                <a:lnTo>
                  <a:pt x="12954" y="152400"/>
                </a:lnTo>
                <a:lnTo>
                  <a:pt x="12953" y="177546"/>
                </a:lnTo>
                <a:lnTo>
                  <a:pt x="25908" y="177546"/>
                </a:lnTo>
                <a:close/>
              </a:path>
              <a:path w="864235" h="177800">
                <a:moveTo>
                  <a:pt x="851154" y="25146"/>
                </a:moveTo>
                <a:lnTo>
                  <a:pt x="838200" y="12954"/>
                </a:lnTo>
                <a:lnTo>
                  <a:pt x="838200" y="25146"/>
                </a:lnTo>
                <a:lnTo>
                  <a:pt x="851154" y="25146"/>
                </a:lnTo>
                <a:close/>
              </a:path>
              <a:path w="864235" h="177800">
                <a:moveTo>
                  <a:pt x="851154" y="152400"/>
                </a:moveTo>
                <a:lnTo>
                  <a:pt x="851154" y="25146"/>
                </a:lnTo>
                <a:lnTo>
                  <a:pt x="838200" y="25146"/>
                </a:lnTo>
                <a:lnTo>
                  <a:pt x="838200" y="152400"/>
                </a:lnTo>
                <a:lnTo>
                  <a:pt x="851154" y="152400"/>
                </a:lnTo>
                <a:close/>
              </a:path>
              <a:path w="864235" h="177800">
                <a:moveTo>
                  <a:pt x="851154" y="177546"/>
                </a:moveTo>
                <a:lnTo>
                  <a:pt x="851154" y="152400"/>
                </a:lnTo>
                <a:lnTo>
                  <a:pt x="838200" y="165354"/>
                </a:lnTo>
                <a:lnTo>
                  <a:pt x="838200" y="177546"/>
                </a:lnTo>
                <a:lnTo>
                  <a:pt x="851154" y="17754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1800" y="6324600"/>
            <a:ext cx="1828800" cy="4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67227" y="6320028"/>
            <a:ext cx="1838706" cy="405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67227" y="6320028"/>
            <a:ext cx="1838960" cy="410209"/>
          </a:xfrm>
          <a:custGeom>
            <a:avLst/>
            <a:gdLst/>
            <a:ahLst/>
            <a:cxnLst/>
            <a:rect l="l" t="t" r="r" b="b"/>
            <a:pathLst>
              <a:path w="1838960" h="410209">
                <a:moveTo>
                  <a:pt x="1838706" y="407670"/>
                </a:moveTo>
                <a:lnTo>
                  <a:pt x="1838706" y="2286"/>
                </a:lnTo>
                <a:lnTo>
                  <a:pt x="18364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407670"/>
                </a:lnTo>
                <a:lnTo>
                  <a:pt x="2286" y="409956"/>
                </a:lnTo>
                <a:lnTo>
                  <a:pt x="4572" y="409956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828800" y="9906"/>
                </a:lnTo>
                <a:lnTo>
                  <a:pt x="1828800" y="4572"/>
                </a:lnTo>
                <a:lnTo>
                  <a:pt x="1833372" y="9906"/>
                </a:lnTo>
                <a:lnTo>
                  <a:pt x="1833372" y="409956"/>
                </a:lnTo>
                <a:lnTo>
                  <a:pt x="1836420" y="409956"/>
                </a:lnTo>
                <a:lnTo>
                  <a:pt x="1838706" y="407670"/>
                </a:lnTo>
                <a:close/>
              </a:path>
              <a:path w="1838960" h="410209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838960" h="410209">
                <a:moveTo>
                  <a:pt x="9906" y="40005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400050"/>
                </a:lnTo>
                <a:lnTo>
                  <a:pt x="9906" y="400050"/>
                </a:lnTo>
                <a:close/>
              </a:path>
              <a:path w="1838960" h="410209">
                <a:moveTo>
                  <a:pt x="1833372" y="400050"/>
                </a:moveTo>
                <a:lnTo>
                  <a:pt x="4572" y="400050"/>
                </a:lnTo>
                <a:lnTo>
                  <a:pt x="9906" y="405384"/>
                </a:lnTo>
                <a:lnTo>
                  <a:pt x="9906" y="409956"/>
                </a:lnTo>
                <a:lnTo>
                  <a:pt x="1828800" y="409956"/>
                </a:lnTo>
                <a:lnTo>
                  <a:pt x="1828800" y="405384"/>
                </a:lnTo>
                <a:lnTo>
                  <a:pt x="1833372" y="400050"/>
                </a:lnTo>
                <a:close/>
              </a:path>
              <a:path w="1838960" h="410209">
                <a:moveTo>
                  <a:pt x="9906" y="409956"/>
                </a:moveTo>
                <a:lnTo>
                  <a:pt x="9906" y="405384"/>
                </a:lnTo>
                <a:lnTo>
                  <a:pt x="4572" y="400050"/>
                </a:lnTo>
                <a:lnTo>
                  <a:pt x="4572" y="409956"/>
                </a:lnTo>
                <a:lnTo>
                  <a:pt x="9906" y="409956"/>
                </a:lnTo>
                <a:close/>
              </a:path>
              <a:path w="1838960" h="410209">
                <a:moveTo>
                  <a:pt x="1833372" y="9906"/>
                </a:moveTo>
                <a:lnTo>
                  <a:pt x="1828800" y="4572"/>
                </a:lnTo>
                <a:lnTo>
                  <a:pt x="1828800" y="9906"/>
                </a:lnTo>
                <a:lnTo>
                  <a:pt x="1833372" y="9906"/>
                </a:lnTo>
                <a:close/>
              </a:path>
              <a:path w="1838960" h="410209">
                <a:moveTo>
                  <a:pt x="1833372" y="400050"/>
                </a:moveTo>
                <a:lnTo>
                  <a:pt x="1833372" y="9906"/>
                </a:lnTo>
                <a:lnTo>
                  <a:pt x="1828800" y="9906"/>
                </a:lnTo>
                <a:lnTo>
                  <a:pt x="1828800" y="400050"/>
                </a:lnTo>
                <a:lnTo>
                  <a:pt x="1833372" y="400050"/>
                </a:lnTo>
                <a:close/>
              </a:path>
              <a:path w="1838960" h="410209">
                <a:moveTo>
                  <a:pt x="1833372" y="409956"/>
                </a:moveTo>
                <a:lnTo>
                  <a:pt x="1833372" y="400050"/>
                </a:lnTo>
                <a:lnTo>
                  <a:pt x="1828800" y="405384"/>
                </a:lnTo>
                <a:lnTo>
                  <a:pt x="1828800" y="409956"/>
                </a:lnTo>
                <a:lnTo>
                  <a:pt x="1833372" y="409956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96260" y="6350760"/>
            <a:ext cx="15792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0000FF"/>
                </a:solidFill>
                <a:latin typeface="Arial"/>
                <a:cs typeface="Arial"/>
              </a:rPr>
              <a:t>Analog</a:t>
            </a:r>
            <a:r>
              <a:rPr dirty="0" sz="20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Arial"/>
                <a:cs typeface="Arial"/>
              </a:rPr>
              <a:t>Inputs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80865" y="5532882"/>
            <a:ext cx="260350" cy="794385"/>
          </a:xfrm>
          <a:custGeom>
            <a:avLst/>
            <a:gdLst/>
            <a:ahLst/>
            <a:cxnLst/>
            <a:rect l="l" t="t" r="r" b="b"/>
            <a:pathLst>
              <a:path w="260350" h="794385">
                <a:moveTo>
                  <a:pt x="259842" y="3809"/>
                </a:moveTo>
                <a:lnTo>
                  <a:pt x="247650" y="0"/>
                </a:lnTo>
                <a:lnTo>
                  <a:pt x="0" y="790194"/>
                </a:lnTo>
                <a:lnTo>
                  <a:pt x="11430" y="794004"/>
                </a:lnTo>
                <a:lnTo>
                  <a:pt x="259842" y="380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21229" y="2783585"/>
            <a:ext cx="148589" cy="129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600" y="1905000"/>
            <a:ext cx="3505200" cy="400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5027" y="1900427"/>
            <a:ext cx="3515105" cy="405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5027" y="1900427"/>
            <a:ext cx="3515360" cy="410209"/>
          </a:xfrm>
          <a:custGeom>
            <a:avLst/>
            <a:gdLst/>
            <a:ahLst/>
            <a:cxnLst/>
            <a:rect l="l" t="t" r="r" b="b"/>
            <a:pathLst>
              <a:path w="3515360" h="410210">
                <a:moveTo>
                  <a:pt x="3515105" y="407669"/>
                </a:moveTo>
                <a:lnTo>
                  <a:pt x="3515105" y="2285"/>
                </a:lnTo>
                <a:lnTo>
                  <a:pt x="3512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407670"/>
                </a:lnTo>
                <a:lnTo>
                  <a:pt x="2286" y="409956"/>
                </a:lnTo>
                <a:lnTo>
                  <a:pt x="4572" y="409956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505200" y="9905"/>
                </a:lnTo>
                <a:lnTo>
                  <a:pt x="3505200" y="4571"/>
                </a:lnTo>
                <a:lnTo>
                  <a:pt x="3509772" y="9905"/>
                </a:lnTo>
                <a:lnTo>
                  <a:pt x="3509772" y="409956"/>
                </a:lnTo>
                <a:lnTo>
                  <a:pt x="3512820" y="409956"/>
                </a:lnTo>
                <a:lnTo>
                  <a:pt x="3515105" y="407669"/>
                </a:lnTo>
                <a:close/>
              </a:path>
              <a:path w="3515360" h="410210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515360" h="410210">
                <a:moveTo>
                  <a:pt x="9905" y="40005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400050"/>
                </a:lnTo>
                <a:lnTo>
                  <a:pt x="9905" y="400050"/>
                </a:lnTo>
                <a:close/>
              </a:path>
              <a:path w="3515360" h="410210">
                <a:moveTo>
                  <a:pt x="3509772" y="400049"/>
                </a:moveTo>
                <a:lnTo>
                  <a:pt x="4572" y="400050"/>
                </a:lnTo>
                <a:lnTo>
                  <a:pt x="9905" y="405383"/>
                </a:lnTo>
                <a:lnTo>
                  <a:pt x="9905" y="409956"/>
                </a:lnTo>
                <a:lnTo>
                  <a:pt x="3505200" y="409956"/>
                </a:lnTo>
                <a:lnTo>
                  <a:pt x="3505200" y="405383"/>
                </a:lnTo>
                <a:lnTo>
                  <a:pt x="3509772" y="400049"/>
                </a:lnTo>
                <a:close/>
              </a:path>
              <a:path w="3515360" h="410210">
                <a:moveTo>
                  <a:pt x="9905" y="409956"/>
                </a:moveTo>
                <a:lnTo>
                  <a:pt x="9905" y="405383"/>
                </a:lnTo>
                <a:lnTo>
                  <a:pt x="4572" y="400050"/>
                </a:lnTo>
                <a:lnTo>
                  <a:pt x="4572" y="409956"/>
                </a:lnTo>
                <a:lnTo>
                  <a:pt x="9905" y="409956"/>
                </a:lnTo>
                <a:close/>
              </a:path>
              <a:path w="3515360" h="410210">
                <a:moveTo>
                  <a:pt x="3509772" y="9905"/>
                </a:moveTo>
                <a:lnTo>
                  <a:pt x="3505200" y="4571"/>
                </a:lnTo>
                <a:lnTo>
                  <a:pt x="3505200" y="9905"/>
                </a:lnTo>
                <a:lnTo>
                  <a:pt x="3509772" y="9905"/>
                </a:lnTo>
                <a:close/>
              </a:path>
              <a:path w="3515360" h="410210">
                <a:moveTo>
                  <a:pt x="3509772" y="400049"/>
                </a:moveTo>
                <a:lnTo>
                  <a:pt x="3509772" y="9905"/>
                </a:lnTo>
                <a:lnTo>
                  <a:pt x="3505200" y="9905"/>
                </a:lnTo>
                <a:lnTo>
                  <a:pt x="3505200" y="400049"/>
                </a:lnTo>
                <a:lnTo>
                  <a:pt x="3509772" y="400049"/>
                </a:lnTo>
                <a:close/>
              </a:path>
              <a:path w="3515360" h="410210">
                <a:moveTo>
                  <a:pt x="3509772" y="409956"/>
                </a:moveTo>
                <a:lnTo>
                  <a:pt x="3509772" y="400049"/>
                </a:lnTo>
                <a:lnTo>
                  <a:pt x="3505200" y="405383"/>
                </a:lnTo>
                <a:lnTo>
                  <a:pt x="3505200" y="409956"/>
                </a:lnTo>
                <a:lnTo>
                  <a:pt x="3509772" y="409956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40918" y="1931162"/>
            <a:ext cx="32410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solidFill>
                  <a:srgbClr val="0000FF"/>
                </a:solidFill>
                <a:latin typeface="Arial"/>
                <a:cs typeface="Arial"/>
              </a:rPr>
              <a:t>Reference </a:t>
            </a:r>
            <a:r>
              <a:rPr dirty="0" sz="2000" spc="-25">
                <a:solidFill>
                  <a:srgbClr val="0000FF"/>
                </a:solidFill>
                <a:latin typeface="Arial"/>
                <a:cs typeface="Arial"/>
              </a:rPr>
              <a:t>Voltage</a:t>
            </a:r>
            <a:r>
              <a:rPr dirty="0" sz="20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Arial"/>
                <a:cs typeface="Arial"/>
              </a:rPr>
              <a:t>(optional)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9048" y="2304288"/>
            <a:ext cx="80010" cy="492759"/>
          </a:xfrm>
          <a:custGeom>
            <a:avLst/>
            <a:gdLst/>
            <a:ahLst/>
            <a:cxnLst/>
            <a:rect l="l" t="t" r="r" b="b"/>
            <a:pathLst>
              <a:path w="80010" h="492760">
                <a:moveTo>
                  <a:pt x="80010" y="2285"/>
                </a:moveTo>
                <a:lnTo>
                  <a:pt x="67056" y="0"/>
                </a:lnTo>
                <a:lnTo>
                  <a:pt x="0" y="490727"/>
                </a:lnTo>
                <a:lnTo>
                  <a:pt x="12954" y="492251"/>
                </a:lnTo>
                <a:lnTo>
                  <a:pt x="80010" y="228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84876" y="6172200"/>
            <a:ext cx="2897123" cy="954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81828" y="6167628"/>
            <a:ext cx="2905506" cy="9593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81828" y="6167628"/>
            <a:ext cx="2905760" cy="963930"/>
          </a:xfrm>
          <a:custGeom>
            <a:avLst/>
            <a:gdLst/>
            <a:ahLst/>
            <a:cxnLst/>
            <a:rect l="l" t="t" r="r" b="b"/>
            <a:pathLst>
              <a:path w="2905759" h="963929">
                <a:moveTo>
                  <a:pt x="2905506" y="961644"/>
                </a:moveTo>
                <a:lnTo>
                  <a:pt x="2905506" y="2285"/>
                </a:lnTo>
                <a:lnTo>
                  <a:pt x="29032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961644"/>
                </a:lnTo>
                <a:lnTo>
                  <a:pt x="2286" y="963930"/>
                </a:lnTo>
                <a:lnTo>
                  <a:pt x="4572" y="963930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2895600" y="9905"/>
                </a:lnTo>
                <a:lnTo>
                  <a:pt x="2895600" y="4571"/>
                </a:lnTo>
                <a:lnTo>
                  <a:pt x="2900172" y="9905"/>
                </a:lnTo>
                <a:lnTo>
                  <a:pt x="2900172" y="963930"/>
                </a:lnTo>
                <a:lnTo>
                  <a:pt x="2903220" y="963930"/>
                </a:lnTo>
                <a:lnTo>
                  <a:pt x="2905506" y="961644"/>
                </a:lnTo>
                <a:close/>
              </a:path>
              <a:path w="2905759" h="963929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905759" h="963929">
                <a:moveTo>
                  <a:pt x="9906" y="95402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954024"/>
                </a:lnTo>
                <a:lnTo>
                  <a:pt x="9906" y="954024"/>
                </a:lnTo>
                <a:close/>
              </a:path>
              <a:path w="2905759" h="963929">
                <a:moveTo>
                  <a:pt x="2900172" y="954024"/>
                </a:moveTo>
                <a:lnTo>
                  <a:pt x="4572" y="954024"/>
                </a:lnTo>
                <a:lnTo>
                  <a:pt x="9906" y="959358"/>
                </a:lnTo>
                <a:lnTo>
                  <a:pt x="9906" y="963930"/>
                </a:lnTo>
                <a:lnTo>
                  <a:pt x="2895600" y="963930"/>
                </a:lnTo>
                <a:lnTo>
                  <a:pt x="2895600" y="959358"/>
                </a:lnTo>
                <a:lnTo>
                  <a:pt x="2900172" y="954024"/>
                </a:lnTo>
                <a:close/>
              </a:path>
              <a:path w="2905759" h="963929">
                <a:moveTo>
                  <a:pt x="9906" y="963930"/>
                </a:moveTo>
                <a:lnTo>
                  <a:pt x="9906" y="959358"/>
                </a:lnTo>
                <a:lnTo>
                  <a:pt x="4572" y="954024"/>
                </a:lnTo>
                <a:lnTo>
                  <a:pt x="4572" y="963930"/>
                </a:lnTo>
                <a:lnTo>
                  <a:pt x="9906" y="963930"/>
                </a:lnTo>
                <a:close/>
              </a:path>
              <a:path w="2905759" h="963929">
                <a:moveTo>
                  <a:pt x="2900172" y="9905"/>
                </a:moveTo>
                <a:lnTo>
                  <a:pt x="2895600" y="4571"/>
                </a:lnTo>
                <a:lnTo>
                  <a:pt x="2895600" y="9905"/>
                </a:lnTo>
                <a:lnTo>
                  <a:pt x="2900172" y="9905"/>
                </a:lnTo>
                <a:close/>
              </a:path>
              <a:path w="2905759" h="963929">
                <a:moveTo>
                  <a:pt x="2900172" y="954024"/>
                </a:moveTo>
                <a:lnTo>
                  <a:pt x="2900172" y="9905"/>
                </a:lnTo>
                <a:lnTo>
                  <a:pt x="2895600" y="9905"/>
                </a:lnTo>
                <a:lnTo>
                  <a:pt x="2895600" y="954024"/>
                </a:lnTo>
                <a:lnTo>
                  <a:pt x="2900172" y="954024"/>
                </a:lnTo>
                <a:close/>
              </a:path>
              <a:path w="2905759" h="963929">
                <a:moveTo>
                  <a:pt x="2900172" y="963930"/>
                </a:moveTo>
                <a:lnTo>
                  <a:pt x="2900172" y="954024"/>
                </a:lnTo>
                <a:lnTo>
                  <a:pt x="2895600" y="959358"/>
                </a:lnTo>
                <a:lnTo>
                  <a:pt x="2895600" y="963930"/>
                </a:lnTo>
                <a:lnTo>
                  <a:pt x="2900172" y="963930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605533" y="6200647"/>
            <a:ext cx="2657475" cy="873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>
              <a:lnSpc>
                <a:spcPct val="99200"/>
              </a:lnSpc>
              <a:spcBef>
                <a:spcPts val="110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If you need additional  digital I/O, the analog pins can</a:t>
            </a:r>
            <a:r>
              <a:rPr dirty="0" sz="14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be  re-assigned for digital use: 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400">
                <a:latin typeface="Consolas"/>
                <a:cs typeface="Consolas"/>
              </a:rPr>
              <a:t>(A0,</a:t>
            </a:r>
            <a:r>
              <a:rPr dirty="0" sz="1400" spc="-5"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009A9E"/>
                </a:solidFill>
                <a:latin typeface="Consolas"/>
                <a:cs typeface="Consolas"/>
              </a:rPr>
              <a:t>OUTPUT</a:t>
            </a:r>
            <a:r>
              <a:rPr dirty="0" sz="140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6495" y="741680"/>
            <a:ext cx="61861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Reading Analog</a:t>
            </a:r>
            <a:r>
              <a:rPr dirty="0" sz="4400" spc="-185"/>
              <a:t> </a:t>
            </a:r>
            <a:r>
              <a:rPr dirty="0" sz="4400" spc="-45"/>
              <a:t>Values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590800" y="6400800"/>
            <a:ext cx="5105400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86227" y="6396228"/>
            <a:ext cx="5115306" cy="528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86227" y="6396228"/>
            <a:ext cx="5115560" cy="532765"/>
          </a:xfrm>
          <a:custGeom>
            <a:avLst/>
            <a:gdLst/>
            <a:ahLst/>
            <a:cxnLst/>
            <a:rect l="l" t="t" r="r" b="b"/>
            <a:pathLst>
              <a:path w="5115559" h="532765">
                <a:moveTo>
                  <a:pt x="5115306" y="531113"/>
                </a:moveTo>
                <a:lnTo>
                  <a:pt x="5115306" y="2285"/>
                </a:lnTo>
                <a:lnTo>
                  <a:pt x="51130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1" y="532638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5105400" y="9905"/>
                </a:lnTo>
                <a:lnTo>
                  <a:pt x="5105400" y="4571"/>
                </a:lnTo>
                <a:lnTo>
                  <a:pt x="5109972" y="9905"/>
                </a:lnTo>
                <a:lnTo>
                  <a:pt x="5109972" y="532637"/>
                </a:lnTo>
                <a:lnTo>
                  <a:pt x="5113020" y="532637"/>
                </a:lnTo>
                <a:lnTo>
                  <a:pt x="5115306" y="531113"/>
                </a:lnTo>
                <a:close/>
              </a:path>
              <a:path w="5115559" h="5327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5115559" h="532765">
                <a:moveTo>
                  <a:pt x="9905" y="523494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5" y="523494"/>
                </a:lnTo>
                <a:close/>
              </a:path>
              <a:path w="5115559" h="532765">
                <a:moveTo>
                  <a:pt x="5109972" y="523493"/>
                </a:moveTo>
                <a:lnTo>
                  <a:pt x="4572" y="523494"/>
                </a:lnTo>
                <a:lnTo>
                  <a:pt x="9905" y="528065"/>
                </a:lnTo>
                <a:lnTo>
                  <a:pt x="9905" y="532638"/>
                </a:lnTo>
                <a:lnTo>
                  <a:pt x="5105400" y="532637"/>
                </a:lnTo>
                <a:lnTo>
                  <a:pt x="5105400" y="528065"/>
                </a:lnTo>
                <a:lnTo>
                  <a:pt x="5109972" y="523493"/>
                </a:lnTo>
                <a:close/>
              </a:path>
              <a:path w="5115559" h="532765">
                <a:moveTo>
                  <a:pt x="9905" y="532638"/>
                </a:moveTo>
                <a:lnTo>
                  <a:pt x="9905" y="528065"/>
                </a:lnTo>
                <a:lnTo>
                  <a:pt x="4572" y="523494"/>
                </a:lnTo>
                <a:lnTo>
                  <a:pt x="4571" y="532638"/>
                </a:lnTo>
                <a:lnTo>
                  <a:pt x="9905" y="532638"/>
                </a:lnTo>
                <a:close/>
              </a:path>
              <a:path w="5115559" h="532765">
                <a:moveTo>
                  <a:pt x="5109972" y="9905"/>
                </a:moveTo>
                <a:lnTo>
                  <a:pt x="5105400" y="4571"/>
                </a:lnTo>
                <a:lnTo>
                  <a:pt x="5105400" y="9905"/>
                </a:lnTo>
                <a:lnTo>
                  <a:pt x="5109972" y="9905"/>
                </a:lnTo>
                <a:close/>
              </a:path>
              <a:path w="5115559" h="532765">
                <a:moveTo>
                  <a:pt x="5109972" y="523493"/>
                </a:moveTo>
                <a:lnTo>
                  <a:pt x="5109972" y="9905"/>
                </a:lnTo>
                <a:lnTo>
                  <a:pt x="5105400" y="9905"/>
                </a:lnTo>
                <a:lnTo>
                  <a:pt x="5105400" y="523493"/>
                </a:lnTo>
                <a:lnTo>
                  <a:pt x="5109972" y="523493"/>
                </a:lnTo>
                <a:close/>
              </a:path>
              <a:path w="5115559" h="532765">
                <a:moveTo>
                  <a:pt x="5109972" y="532637"/>
                </a:moveTo>
                <a:lnTo>
                  <a:pt x="5109972" y="523493"/>
                </a:lnTo>
                <a:lnTo>
                  <a:pt x="5105400" y="528065"/>
                </a:lnTo>
                <a:lnTo>
                  <a:pt x="5105400" y="532637"/>
                </a:lnTo>
                <a:lnTo>
                  <a:pt x="5109972" y="532637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8340" y="2022602"/>
            <a:ext cx="8434705" cy="485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342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Consolas"/>
                <a:cs typeface="Consolas"/>
              </a:rPr>
              <a:t>value =</a:t>
            </a:r>
            <a:r>
              <a:rPr dirty="0" sz="3000" spc="-10">
                <a:latin typeface="Consolas"/>
                <a:cs typeface="Consolas"/>
              </a:rPr>
              <a:t> </a:t>
            </a:r>
            <a:r>
              <a:rPr dirty="0" sz="3000" spc="-5">
                <a:solidFill>
                  <a:srgbClr val="B54A10"/>
                </a:solidFill>
                <a:latin typeface="Consolas"/>
                <a:cs typeface="Consolas"/>
              </a:rPr>
              <a:t>analogRead</a:t>
            </a:r>
            <a:r>
              <a:rPr dirty="0" sz="3000" spc="-5">
                <a:latin typeface="Consolas"/>
                <a:cs typeface="Consolas"/>
              </a:rPr>
              <a:t>(pin)</a:t>
            </a:r>
            <a:endParaRPr sz="3000">
              <a:latin typeface="Consolas"/>
              <a:cs typeface="Consolas"/>
            </a:endParaRPr>
          </a:p>
          <a:p>
            <a:pPr marL="355600" marR="736600">
              <a:lnSpc>
                <a:spcPts val="3240"/>
              </a:lnSpc>
              <a:spcBef>
                <a:spcPts val="225"/>
              </a:spcBef>
              <a:tabLst>
                <a:tab pos="2450465" algn="l"/>
                <a:tab pos="6641465" algn="l"/>
              </a:tabLst>
            </a:pPr>
            <a:r>
              <a:rPr dirty="0" sz="3000">
                <a:latin typeface="Consolas"/>
                <a:cs typeface="Consolas"/>
              </a:rPr>
              <a:t>Reads</a:t>
            </a:r>
            <a:r>
              <a:rPr dirty="0" sz="3000" spc="-5">
                <a:latin typeface="Consolas"/>
                <a:cs typeface="Consolas"/>
              </a:rPr>
              <a:t> </a:t>
            </a:r>
            <a:r>
              <a:rPr dirty="0" sz="3000">
                <a:latin typeface="Consolas"/>
                <a:cs typeface="Consolas"/>
              </a:rPr>
              <a:t>the	analog measurement on</a:t>
            </a:r>
            <a:r>
              <a:rPr dirty="0" sz="3000" spc="-110">
                <a:latin typeface="Consolas"/>
                <a:cs typeface="Consolas"/>
              </a:rPr>
              <a:t> </a:t>
            </a:r>
            <a:r>
              <a:rPr dirty="0" sz="3000">
                <a:latin typeface="Consolas"/>
                <a:cs typeface="Consolas"/>
              </a:rPr>
              <a:t>pin  Returns integer between</a:t>
            </a:r>
            <a:r>
              <a:rPr dirty="0" sz="3000" spc="-15">
                <a:latin typeface="Consolas"/>
                <a:cs typeface="Consolas"/>
              </a:rPr>
              <a:t> </a:t>
            </a:r>
            <a:r>
              <a:rPr dirty="0" sz="3000">
                <a:latin typeface="Consolas"/>
                <a:cs typeface="Consolas"/>
              </a:rPr>
              <a:t>0 and	1023</a:t>
            </a:r>
            <a:endParaRPr sz="3000">
              <a:latin typeface="Consolas"/>
              <a:cs typeface="Consolas"/>
            </a:endParaRPr>
          </a:p>
          <a:p>
            <a:pPr marL="355600" marR="3670300" indent="-342900">
              <a:lnSpc>
                <a:spcPts val="3240"/>
              </a:lnSpc>
              <a:spcBef>
                <a:spcPts val="2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B54A10"/>
                </a:solidFill>
                <a:latin typeface="Consolas"/>
                <a:cs typeface="Consolas"/>
              </a:rPr>
              <a:t>analogReference</a:t>
            </a:r>
            <a:r>
              <a:rPr dirty="0" sz="3000" spc="-5">
                <a:latin typeface="Consolas"/>
                <a:cs typeface="Consolas"/>
              </a:rPr>
              <a:t>(type)  </a:t>
            </a:r>
            <a:r>
              <a:rPr dirty="0" sz="3000">
                <a:latin typeface="Consolas"/>
                <a:cs typeface="Consolas"/>
              </a:rPr>
              <a:t>type</a:t>
            </a:r>
            <a:r>
              <a:rPr dirty="0" sz="3000" spc="-835">
                <a:latin typeface="Consolas"/>
                <a:cs typeface="Consolas"/>
              </a:rPr>
              <a:t> </a:t>
            </a:r>
            <a:r>
              <a:rPr dirty="0" sz="3000" spc="-5">
                <a:latin typeface="Arial"/>
                <a:cs typeface="Arial"/>
              </a:rPr>
              <a:t>can be:</a:t>
            </a:r>
            <a:endParaRPr sz="3000">
              <a:latin typeface="Arial"/>
              <a:cs typeface="Arial"/>
            </a:endParaRPr>
          </a:p>
          <a:p>
            <a:pPr lvl="1" marL="755650" marR="5080" indent="-285750">
              <a:lnSpc>
                <a:spcPts val="2870"/>
              </a:lnSpc>
              <a:spcBef>
                <a:spcPts val="5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009A9E"/>
                </a:solidFill>
                <a:latin typeface="Consolas"/>
                <a:cs typeface="Consolas"/>
              </a:rPr>
              <a:t>DEFAULT</a:t>
            </a:r>
            <a:r>
              <a:rPr dirty="0" sz="2600" spc="-535">
                <a:solidFill>
                  <a:srgbClr val="009A9E"/>
                </a:solidFill>
                <a:latin typeface="Consolas"/>
                <a:cs typeface="Consolas"/>
              </a:rPr>
              <a:t> </a:t>
            </a:r>
            <a:r>
              <a:rPr dirty="0" sz="2600" spc="-5">
                <a:latin typeface="Arial"/>
                <a:cs typeface="Arial"/>
              </a:rPr>
              <a:t>- the default analog reference of 5 volts (on  5V Arduino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boards)</a:t>
            </a:r>
            <a:endParaRPr sz="26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0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009A9E"/>
                </a:solidFill>
                <a:latin typeface="Consolas"/>
                <a:cs typeface="Consolas"/>
              </a:rPr>
              <a:t>INTERNAL</a:t>
            </a:r>
            <a:r>
              <a:rPr dirty="0" sz="2600" spc="-630">
                <a:solidFill>
                  <a:srgbClr val="009A9E"/>
                </a:solidFill>
                <a:latin typeface="Consolas"/>
                <a:cs typeface="Consolas"/>
              </a:rPr>
              <a:t> </a:t>
            </a:r>
            <a:r>
              <a:rPr dirty="0" sz="2600" spc="-5">
                <a:latin typeface="Arial"/>
                <a:cs typeface="Arial"/>
              </a:rPr>
              <a:t>– Built-in reference voltage (1.1 V)</a:t>
            </a:r>
            <a:endParaRPr sz="26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009A9E"/>
                </a:solidFill>
                <a:latin typeface="Consolas"/>
                <a:cs typeface="Consolas"/>
              </a:rPr>
              <a:t>EXTERNAL</a:t>
            </a:r>
            <a:r>
              <a:rPr dirty="0" sz="2600" spc="-844">
                <a:solidFill>
                  <a:srgbClr val="009A9E"/>
                </a:solidFill>
                <a:latin typeface="Consolas"/>
                <a:cs typeface="Consolas"/>
              </a:rPr>
              <a:t> </a:t>
            </a:r>
            <a:r>
              <a:rPr dirty="0" sz="2600" spc="-5">
                <a:latin typeface="Arial"/>
                <a:cs typeface="Arial"/>
              </a:rPr>
              <a:t>– AREF input </a:t>
            </a:r>
            <a:r>
              <a:rPr dirty="0" sz="2600" spc="-10">
                <a:latin typeface="Arial"/>
                <a:cs typeface="Arial"/>
              </a:rPr>
              <a:t>pin</a:t>
            </a:r>
            <a:endParaRPr sz="2600">
              <a:latin typeface="Arial"/>
              <a:cs typeface="Arial"/>
            </a:endParaRPr>
          </a:p>
          <a:p>
            <a:pPr marL="3440429" marR="1514475" indent="-1444625">
              <a:lnSpc>
                <a:spcPct val="100000"/>
              </a:lnSpc>
              <a:spcBef>
                <a:spcPts val="2390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Do </a:t>
            </a: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400">
                <a:latin typeface="Consolas"/>
                <a:cs typeface="Consolas"/>
              </a:rPr>
              <a:t>(A0, </a:t>
            </a:r>
            <a:r>
              <a:rPr dirty="0" sz="1400" spc="-5">
                <a:solidFill>
                  <a:srgbClr val="009A9E"/>
                </a:solidFill>
                <a:latin typeface="Consolas"/>
                <a:cs typeface="Consolas"/>
              </a:rPr>
              <a:t>INPUT</a:t>
            </a:r>
            <a:r>
              <a:rPr dirty="0" sz="1400" spc="-5">
                <a:latin typeface="Consolas"/>
                <a:cs typeface="Consolas"/>
              </a:rPr>
              <a:t>)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unless you want to  use A0 for </a:t>
            </a:r>
            <a:r>
              <a:rPr dirty="0" sz="1400" spc="-20" b="1">
                <a:solidFill>
                  <a:srgbClr val="0000FF"/>
                </a:solidFill>
                <a:latin typeface="Arial"/>
                <a:cs typeface="Arial"/>
              </a:rPr>
              <a:t>DIGITAL</a:t>
            </a:r>
            <a:r>
              <a:rPr dirty="0" sz="1400" spc="-10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input.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9677" y="590041"/>
            <a:ext cx="5559425" cy="10071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834514" algn="l"/>
              </a:tabLst>
            </a:pPr>
            <a:r>
              <a:rPr dirty="0" spc="-5"/>
              <a:t>Aside:	Potentiometers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400" spc="-5"/>
              <a:t>(variable resistors,</a:t>
            </a:r>
            <a:r>
              <a:rPr dirty="0" sz="2400" spc="15"/>
              <a:t> </a:t>
            </a:r>
            <a:r>
              <a:rPr dirty="0" sz="2400" spc="-10"/>
              <a:t>rheostats)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92300" y="2057400"/>
            <a:ext cx="1909762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2057400"/>
            <a:ext cx="18288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4343400"/>
            <a:ext cx="5140452" cy="1438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70793" y="1828800"/>
            <a:ext cx="2177358" cy="2829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0400" y="4838711"/>
            <a:ext cx="1866900" cy="1229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1988" y="741680"/>
            <a:ext cx="669607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Activity 5 – </a:t>
            </a:r>
            <a:r>
              <a:rPr dirty="0" sz="4400" spc="-60"/>
              <a:t>Volume</a:t>
            </a:r>
            <a:r>
              <a:rPr dirty="0" sz="4400" spc="10"/>
              <a:t> </a:t>
            </a:r>
            <a:r>
              <a:rPr dirty="0" sz="4400" spc="-5"/>
              <a:t>Knob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9280" y="1739899"/>
            <a:ext cx="8891905" cy="156210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Connect the potentiometer from 5V to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GND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Use </a:t>
            </a:r>
            <a:r>
              <a:rPr dirty="0" sz="2400">
                <a:solidFill>
                  <a:srgbClr val="B54A10"/>
                </a:solidFill>
                <a:latin typeface="Consolas"/>
                <a:cs typeface="Consolas"/>
              </a:rPr>
              <a:t>analogRead</a:t>
            </a:r>
            <a:r>
              <a:rPr dirty="0" sz="2400">
                <a:latin typeface="Consolas"/>
                <a:cs typeface="Consolas"/>
              </a:rPr>
              <a:t>(A0)</a:t>
            </a:r>
            <a:r>
              <a:rPr dirty="0" sz="2400" spc="-605">
                <a:latin typeface="Consolas"/>
                <a:cs typeface="Consolas"/>
              </a:rPr>
              <a:t> </a:t>
            </a:r>
            <a:r>
              <a:rPr dirty="0" sz="2400" spc="-5">
                <a:latin typeface="Arial"/>
                <a:cs typeface="Arial"/>
              </a:rPr>
              <a:t>to measure the voltage on the center pin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Set the LED blink rate depending on the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reading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3429000"/>
            <a:ext cx="4668773" cy="3672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05271" y="3411473"/>
            <a:ext cx="3462528" cy="3855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88845" marR="5080" indent="-753745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 6 –</a:t>
            </a:r>
            <a:r>
              <a:rPr dirty="0" spc="-225"/>
              <a:t> </a:t>
            </a:r>
            <a:r>
              <a:rPr dirty="0"/>
              <a:t>Arduino  </a:t>
            </a:r>
            <a:r>
              <a:rPr dirty="0" spc="-5"/>
              <a:t>Thermometer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9939" y="5698490"/>
            <a:ext cx="6225540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1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Build </a:t>
            </a:r>
            <a:r>
              <a:rPr dirty="0" sz="3000">
                <a:latin typeface="Arial"/>
                <a:cs typeface="Arial"/>
              </a:rPr>
              <a:t>a </a:t>
            </a:r>
            <a:r>
              <a:rPr dirty="0" sz="3000" spc="-5">
                <a:latin typeface="Arial"/>
                <a:cs typeface="Arial"/>
              </a:rPr>
              <a:t>circuit and write </a:t>
            </a:r>
            <a:r>
              <a:rPr dirty="0" sz="3000">
                <a:latin typeface="Arial"/>
                <a:cs typeface="Arial"/>
              </a:rPr>
              <a:t>a </a:t>
            </a:r>
            <a:r>
              <a:rPr dirty="0" sz="3000" spc="-5">
                <a:latin typeface="Arial"/>
                <a:cs typeface="Arial"/>
              </a:rPr>
              <a:t>sketch</a:t>
            </a:r>
            <a:r>
              <a:rPr dirty="0" sz="3000" spc="-1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to  </a:t>
            </a:r>
            <a:r>
              <a:rPr dirty="0" sz="3000" spc="-5">
                <a:latin typeface="Arial"/>
                <a:cs typeface="Arial"/>
              </a:rPr>
              <a:t>read and report </a:t>
            </a:r>
            <a:r>
              <a:rPr dirty="0" sz="3000">
                <a:latin typeface="Arial"/>
                <a:cs typeface="Arial"/>
              </a:rPr>
              <a:t>the temperature </a:t>
            </a:r>
            <a:r>
              <a:rPr dirty="0" sz="3000" spc="-5">
                <a:latin typeface="Arial"/>
                <a:cs typeface="Arial"/>
              </a:rPr>
              <a:t>at  </a:t>
            </a:r>
            <a:r>
              <a:rPr dirty="0" sz="3000">
                <a:latin typeface="Arial"/>
                <a:cs typeface="Arial"/>
              </a:rPr>
              <a:t>1 </a:t>
            </a:r>
            <a:r>
              <a:rPr dirty="0" sz="3000" spc="-5">
                <a:latin typeface="Arial"/>
                <a:cs typeface="Arial"/>
              </a:rPr>
              <a:t>second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intervals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1905000"/>
            <a:ext cx="5410200" cy="3717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1193" y="2054277"/>
            <a:ext cx="1274794" cy="1394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76320" y="3752053"/>
            <a:ext cx="2241239" cy="1569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654" y="741680"/>
            <a:ext cx="518223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Data Logging</a:t>
            </a:r>
            <a:r>
              <a:rPr dirty="0" sz="4400" spc="-20"/>
              <a:t> </a:t>
            </a:r>
            <a:r>
              <a:rPr dirty="0" sz="4400" spc="-5"/>
              <a:t>Ideas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16939" y="1845055"/>
            <a:ext cx="7372350" cy="1176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solidFill>
                  <a:srgbClr val="B54A10"/>
                </a:solidFill>
                <a:latin typeface="Consolas"/>
                <a:cs typeface="Consolas"/>
              </a:rPr>
              <a:t>millis</a:t>
            </a:r>
            <a:r>
              <a:rPr dirty="0" sz="2500" spc="-5">
                <a:latin typeface="Consolas"/>
                <a:cs typeface="Consolas"/>
              </a:rPr>
              <a:t>()</a:t>
            </a:r>
            <a:endParaRPr sz="2500">
              <a:latin typeface="Consolas"/>
              <a:cs typeface="Consolas"/>
            </a:endParaRPr>
          </a:p>
          <a:p>
            <a:pPr marL="354965" marR="5080">
              <a:lnSpc>
                <a:spcPct val="100000"/>
              </a:lnSpc>
              <a:spcBef>
                <a:spcPts val="60"/>
              </a:spcBef>
            </a:pPr>
            <a:r>
              <a:rPr dirty="0" sz="2500" spc="-5">
                <a:latin typeface="Arial"/>
                <a:cs typeface="Arial"/>
              </a:rPr>
              <a:t>Returns the number of milliseconds elapsed since  </a:t>
            </a:r>
            <a:r>
              <a:rPr dirty="0" sz="2500">
                <a:latin typeface="Arial"/>
                <a:cs typeface="Arial"/>
              </a:rPr>
              <a:t>program started (or</a:t>
            </a:r>
            <a:r>
              <a:rPr dirty="0" sz="2500" spc="-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reset)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419336"/>
            <a:ext cx="208026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5">
                <a:latin typeface="Arial"/>
                <a:cs typeface="Arial"/>
              </a:rPr>
              <a:t>Time</a:t>
            </a:r>
            <a:r>
              <a:rPr dirty="0" sz="2500" spc="-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functions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>
                <a:solidFill>
                  <a:srgbClr val="B54A10"/>
                </a:solidFill>
              </a:rPr>
              <a:t>setTime</a:t>
            </a:r>
            <a:r>
              <a:rPr dirty="0"/>
              <a:t>(hr,min,sec,day,month,yr)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>
                <a:solidFill>
                  <a:srgbClr val="B54A10"/>
                </a:solidFill>
              </a:rPr>
              <a:t>hour</a:t>
            </a:r>
            <a:r>
              <a:rPr dirty="0" spc="-5"/>
              <a:t>(), </a:t>
            </a:r>
            <a:r>
              <a:rPr dirty="0">
                <a:solidFill>
                  <a:srgbClr val="B54A10"/>
                </a:solidFill>
              </a:rPr>
              <a:t>minute</a:t>
            </a:r>
            <a:r>
              <a:rPr dirty="0"/>
              <a:t>(), </a:t>
            </a:r>
            <a:r>
              <a:rPr dirty="0" spc="-5">
                <a:solidFill>
                  <a:srgbClr val="B54A10"/>
                </a:solidFill>
              </a:rPr>
              <a:t>day</a:t>
            </a:r>
            <a:r>
              <a:rPr dirty="0" spc="-5"/>
              <a:t>(), </a:t>
            </a:r>
            <a:r>
              <a:rPr dirty="0">
                <a:solidFill>
                  <a:srgbClr val="B54A10"/>
                </a:solidFill>
              </a:rPr>
              <a:t>month</a:t>
            </a:r>
            <a:r>
              <a:rPr dirty="0"/>
              <a:t>(),</a:t>
            </a:r>
            <a:r>
              <a:rPr dirty="0" spc="-15"/>
              <a:t> </a:t>
            </a:r>
            <a:r>
              <a:rPr dirty="0" spc="-5">
                <a:solidFill>
                  <a:srgbClr val="B54A10"/>
                </a:solidFill>
              </a:rPr>
              <a:t>year</a:t>
            </a:r>
            <a:r>
              <a:rPr dirty="0" spc="-5"/>
              <a:t>()</a:t>
            </a: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5">
                <a:latin typeface="Arial"/>
                <a:cs typeface="Arial"/>
              </a:rPr>
              <a:t>Real-time Clock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(RTC):</a:t>
            </a: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pc="-5">
                <a:latin typeface="Arial"/>
                <a:cs typeface="Arial"/>
              </a:rPr>
              <a:t>Use an external, battery-powered chip (e.g., DS1307) </a:t>
            </a:r>
            <a:r>
              <a:rPr dirty="0">
                <a:latin typeface="Arial"/>
                <a:cs typeface="Arial"/>
              </a:rPr>
              <a:t>to  provide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clock</a:t>
            </a:r>
          </a:p>
        </p:txBody>
      </p:sp>
      <p:sp>
        <p:nvSpPr>
          <p:cNvPr id="8" name="object 8"/>
          <p:cNvSpPr/>
          <p:nvPr/>
        </p:nvSpPr>
        <p:spPr>
          <a:xfrm>
            <a:off x="6324600" y="3352800"/>
            <a:ext cx="2743200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20028" y="3348228"/>
            <a:ext cx="2753105" cy="528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20028" y="3348228"/>
            <a:ext cx="2753360" cy="532765"/>
          </a:xfrm>
          <a:custGeom>
            <a:avLst/>
            <a:gdLst/>
            <a:ahLst/>
            <a:cxnLst/>
            <a:rect l="l" t="t" r="r" b="b"/>
            <a:pathLst>
              <a:path w="2753359" h="532764">
                <a:moveTo>
                  <a:pt x="2753106" y="531114"/>
                </a:moveTo>
                <a:lnTo>
                  <a:pt x="2753106" y="2286"/>
                </a:lnTo>
                <a:lnTo>
                  <a:pt x="2750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906"/>
                </a:lnTo>
                <a:lnTo>
                  <a:pt x="9906" y="4572"/>
                </a:lnTo>
                <a:lnTo>
                  <a:pt x="9905" y="9906"/>
                </a:lnTo>
                <a:lnTo>
                  <a:pt x="2743200" y="9906"/>
                </a:lnTo>
                <a:lnTo>
                  <a:pt x="2743200" y="4572"/>
                </a:lnTo>
                <a:lnTo>
                  <a:pt x="2747772" y="9906"/>
                </a:lnTo>
                <a:lnTo>
                  <a:pt x="2747772" y="532638"/>
                </a:lnTo>
                <a:lnTo>
                  <a:pt x="2750820" y="532638"/>
                </a:lnTo>
                <a:lnTo>
                  <a:pt x="2753106" y="531114"/>
                </a:lnTo>
                <a:close/>
              </a:path>
              <a:path w="2753359" h="53276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753359" h="532764">
                <a:moveTo>
                  <a:pt x="9906" y="52349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6" y="523494"/>
                </a:lnTo>
                <a:close/>
              </a:path>
              <a:path w="2753359" h="532764">
                <a:moveTo>
                  <a:pt x="2747772" y="523494"/>
                </a:moveTo>
                <a:lnTo>
                  <a:pt x="4572" y="523494"/>
                </a:lnTo>
                <a:lnTo>
                  <a:pt x="9906" y="528066"/>
                </a:lnTo>
                <a:lnTo>
                  <a:pt x="9906" y="532638"/>
                </a:lnTo>
                <a:lnTo>
                  <a:pt x="2743200" y="532638"/>
                </a:lnTo>
                <a:lnTo>
                  <a:pt x="2743200" y="528066"/>
                </a:lnTo>
                <a:lnTo>
                  <a:pt x="2747772" y="523494"/>
                </a:lnTo>
                <a:close/>
              </a:path>
              <a:path w="2753359" h="532764">
                <a:moveTo>
                  <a:pt x="9906" y="532638"/>
                </a:moveTo>
                <a:lnTo>
                  <a:pt x="9906" y="528066"/>
                </a:lnTo>
                <a:lnTo>
                  <a:pt x="4572" y="523494"/>
                </a:lnTo>
                <a:lnTo>
                  <a:pt x="4572" y="532638"/>
                </a:lnTo>
                <a:lnTo>
                  <a:pt x="9906" y="532638"/>
                </a:lnTo>
                <a:close/>
              </a:path>
              <a:path w="2753359" h="532764">
                <a:moveTo>
                  <a:pt x="2747772" y="9906"/>
                </a:moveTo>
                <a:lnTo>
                  <a:pt x="2743200" y="4572"/>
                </a:lnTo>
                <a:lnTo>
                  <a:pt x="2743200" y="9906"/>
                </a:lnTo>
                <a:lnTo>
                  <a:pt x="2747772" y="9906"/>
                </a:lnTo>
                <a:close/>
              </a:path>
              <a:path w="2753359" h="532764">
                <a:moveTo>
                  <a:pt x="2747772" y="523494"/>
                </a:moveTo>
                <a:lnTo>
                  <a:pt x="2747772" y="9906"/>
                </a:lnTo>
                <a:lnTo>
                  <a:pt x="2743200" y="9906"/>
                </a:lnTo>
                <a:lnTo>
                  <a:pt x="2743200" y="523494"/>
                </a:lnTo>
                <a:lnTo>
                  <a:pt x="2747772" y="523494"/>
                </a:lnTo>
                <a:close/>
              </a:path>
              <a:path w="2753359" h="532764">
                <a:moveTo>
                  <a:pt x="2747772" y="532638"/>
                </a:moveTo>
                <a:lnTo>
                  <a:pt x="2747772" y="523494"/>
                </a:lnTo>
                <a:lnTo>
                  <a:pt x="2743200" y="528066"/>
                </a:lnTo>
                <a:lnTo>
                  <a:pt x="2743200" y="532638"/>
                </a:lnTo>
                <a:lnTo>
                  <a:pt x="27477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06388" y="3381247"/>
            <a:ext cx="2578735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66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this uses the </a:t>
            </a:r>
            <a:r>
              <a:rPr dirty="0" sz="1400" spc="-20">
                <a:solidFill>
                  <a:srgbClr val="0000FF"/>
                </a:solidFill>
                <a:latin typeface="Arial"/>
                <a:cs typeface="Arial"/>
              </a:rPr>
              <a:t>Time</a:t>
            </a:r>
            <a:r>
              <a:rPr dirty="0" sz="1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library: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dirty="0" sz="1400">
                <a:latin typeface="Consolas"/>
                <a:cs typeface="Consolas"/>
              </a:rPr>
              <a:t>#include</a:t>
            </a:r>
            <a:r>
              <a:rPr dirty="0" sz="1400" spc="-5">
                <a:latin typeface="Consolas"/>
                <a:cs typeface="Consolas"/>
              </a:rPr>
              <a:t> </a:t>
            </a:r>
            <a:r>
              <a:rPr dirty="0" sz="1400">
                <a:latin typeface="Consolas"/>
                <a:cs typeface="Consolas"/>
              </a:rPr>
              <a:t>&lt;Time.h&gt;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0572" y="741680"/>
            <a:ext cx="80194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Activity 7 – Arduino</a:t>
            </a:r>
            <a:r>
              <a:rPr dirty="0" sz="4400" spc="-125"/>
              <a:t> </a:t>
            </a:r>
            <a:r>
              <a:rPr dirty="0" sz="4400" spc="-5"/>
              <a:t>Nightlight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7162800" y="1981200"/>
            <a:ext cx="2015248" cy="156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2079752"/>
            <a:ext cx="7969884" cy="3836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1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431165" algn="l"/>
                <a:tab pos="431800" algn="l"/>
              </a:tabLst>
            </a:pPr>
            <a:r>
              <a:rPr dirty="0" sz="3000" spc="-5">
                <a:latin typeface="Arial"/>
                <a:cs typeface="Arial"/>
              </a:rPr>
              <a:t>CdS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Photoresistor:</a:t>
            </a:r>
            <a:endParaRPr sz="3000">
              <a:latin typeface="Arial"/>
              <a:cs typeface="Arial"/>
            </a:endParaRPr>
          </a:p>
          <a:p>
            <a:pPr marL="431165" marR="2245995">
              <a:lnSpc>
                <a:spcPct val="100000"/>
              </a:lnSpc>
            </a:pPr>
            <a:r>
              <a:rPr dirty="0" sz="3000" spc="-5">
                <a:latin typeface="Arial"/>
                <a:cs typeface="Arial"/>
              </a:rPr>
              <a:t>resistance depends on</a:t>
            </a:r>
            <a:r>
              <a:rPr dirty="0" sz="3000" spc="-10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ambient  light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level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Build a circuit and write a </a:t>
            </a:r>
            <a:r>
              <a:rPr dirty="0" sz="3200" spc="-10">
                <a:latin typeface="Arial"/>
                <a:cs typeface="Arial"/>
              </a:rPr>
              <a:t>sketch </a:t>
            </a:r>
            <a:r>
              <a:rPr dirty="0" sz="3200" spc="-5">
                <a:latin typeface="Arial"/>
                <a:cs typeface="Arial"/>
              </a:rPr>
              <a:t>that </a:t>
            </a:r>
            <a:r>
              <a:rPr dirty="0" sz="3200" spc="-10">
                <a:latin typeface="Arial"/>
                <a:cs typeface="Arial"/>
              </a:rPr>
              <a:t>turns  </a:t>
            </a:r>
            <a:r>
              <a:rPr dirty="0" sz="3200" spc="-5">
                <a:latin typeface="Arial"/>
                <a:cs typeface="Arial"/>
              </a:rPr>
              <a:t>on an LED </a:t>
            </a:r>
            <a:r>
              <a:rPr dirty="0" sz="3200" spc="-10">
                <a:latin typeface="Arial"/>
                <a:cs typeface="Arial"/>
              </a:rPr>
              <a:t>whenever </a:t>
            </a:r>
            <a:r>
              <a:rPr dirty="0" sz="3200" spc="-5">
                <a:latin typeface="Arial"/>
                <a:cs typeface="Arial"/>
              </a:rPr>
              <a:t>it gets</a:t>
            </a:r>
            <a:r>
              <a:rPr dirty="0" sz="3200" spc="-10">
                <a:latin typeface="Arial"/>
                <a:cs typeface="Arial"/>
              </a:rPr>
              <a:t> dark</a:t>
            </a:r>
            <a:endParaRPr sz="3200">
              <a:latin typeface="Arial"/>
              <a:cs typeface="Arial"/>
            </a:endParaRPr>
          </a:p>
          <a:p>
            <a:pPr marL="355600" marR="756285">
              <a:lnSpc>
                <a:spcPct val="100000"/>
              </a:lnSpc>
              <a:spcBef>
                <a:spcPts val="10"/>
              </a:spcBef>
              <a:tabLst>
                <a:tab pos="1284605" algn="l"/>
              </a:tabLst>
            </a:pPr>
            <a:r>
              <a:rPr dirty="0" u="heavy" sz="2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Hint:</a:t>
            </a:r>
            <a:r>
              <a:rPr dirty="0" sz="2800" i="1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connect the photoresistor in a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voltage  divider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5760" y="741680"/>
            <a:ext cx="42481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Analog</a:t>
            </a:r>
            <a:r>
              <a:rPr dirty="0" sz="4400" spc="-40"/>
              <a:t> </a:t>
            </a:r>
            <a:r>
              <a:rPr dirty="0" sz="4400" spc="-5"/>
              <a:t>Output?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88340" y="2080513"/>
            <a:ext cx="4625340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Arial"/>
                <a:cs typeface="Arial"/>
              </a:rPr>
              <a:t>Most microcontrollers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have  only digital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outputs</a:t>
            </a:r>
            <a:endParaRPr sz="2800">
              <a:latin typeface="Arial"/>
              <a:cs typeface="Arial"/>
            </a:endParaRPr>
          </a:p>
          <a:p>
            <a:pPr marL="355600" marR="16954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u="heavy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Pulse-width</a:t>
            </a:r>
            <a:r>
              <a:rPr dirty="0" u="heavy" sz="2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Modulation</a:t>
            </a:r>
            <a:r>
              <a:rPr dirty="0" sz="2800">
                <a:latin typeface="Arial"/>
                <a:cs typeface="Arial"/>
              </a:rPr>
              <a:t>:  Analog variables can be  represented by the duty-  cycle (or pulse-width) of a  digital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signal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0784" y="2001710"/>
            <a:ext cx="3700479" cy="4100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41340" y="6429247"/>
            <a:ext cx="265049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4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5"/>
              </a:rPr>
              <a:t>http://arduino.cc/en/Tutorial/PWM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280" y="772922"/>
            <a:ext cx="73564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PulseWidth </a:t>
            </a:r>
            <a:r>
              <a:rPr dirty="0" spc="-5"/>
              <a:t>Modulation</a:t>
            </a:r>
            <a:r>
              <a:rPr dirty="0" spc="-60"/>
              <a:t> </a:t>
            </a:r>
            <a:r>
              <a:rPr dirty="0" spc="-5"/>
              <a:t>(PWM)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0340" y="2379979"/>
            <a:ext cx="4112260" cy="374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B54A10"/>
                </a:solidFill>
                <a:latin typeface="Consolas"/>
                <a:cs typeface="Consolas"/>
              </a:rPr>
              <a:t>analogWrite</a:t>
            </a:r>
            <a:r>
              <a:rPr dirty="0" sz="2400">
                <a:latin typeface="Consolas"/>
                <a:cs typeface="Consolas"/>
              </a:rPr>
              <a:t>(pin,val)</a:t>
            </a:r>
            <a:endParaRPr sz="2400">
              <a:latin typeface="Consolas"/>
              <a:cs typeface="Consolas"/>
            </a:endParaRPr>
          </a:p>
          <a:p>
            <a:pPr algn="ctr" marR="481965">
              <a:lnSpc>
                <a:spcPct val="100000"/>
              </a:lnSpc>
              <a:spcBef>
                <a:spcPts val="50"/>
              </a:spcBef>
            </a:pPr>
            <a:r>
              <a:rPr dirty="0" sz="2400" spc="-5">
                <a:latin typeface="Arial"/>
                <a:cs typeface="Arial"/>
              </a:rPr>
              <a:t>set the PWM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fraction: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445"/>
              </a:spcBef>
              <a:buFont typeface="Arial"/>
              <a:buChar char="–"/>
              <a:tabLst>
                <a:tab pos="755015" algn="l"/>
                <a:tab pos="755650" algn="l"/>
                <a:tab pos="1943735" algn="l"/>
              </a:tabLst>
            </a:pPr>
            <a:r>
              <a:rPr dirty="0" sz="2000" spc="-5">
                <a:latin typeface="Consolas"/>
                <a:cs typeface="Consolas"/>
              </a:rPr>
              <a:t>val</a:t>
            </a:r>
            <a:r>
              <a:rPr dirty="0" sz="2000">
                <a:latin typeface="Consolas"/>
                <a:cs typeface="Consolas"/>
              </a:rPr>
              <a:t> </a:t>
            </a:r>
            <a:r>
              <a:rPr dirty="0" sz="2000" spc="-5">
                <a:latin typeface="Consolas"/>
                <a:cs typeface="Consolas"/>
              </a:rPr>
              <a:t>=</a:t>
            </a:r>
            <a:r>
              <a:rPr dirty="0" sz="2000" spc="5">
                <a:latin typeface="Consolas"/>
                <a:cs typeface="Consolas"/>
              </a:rPr>
              <a:t> </a:t>
            </a:r>
            <a:r>
              <a:rPr dirty="0" sz="2000" spc="-5">
                <a:latin typeface="Consolas"/>
                <a:cs typeface="Consolas"/>
              </a:rPr>
              <a:t>0</a:t>
            </a:r>
            <a:r>
              <a:rPr dirty="0" sz="2000" spc="-5">
                <a:latin typeface="Arial"/>
                <a:cs typeface="Arial"/>
              </a:rPr>
              <a:t>:	always </a:t>
            </a:r>
            <a:r>
              <a:rPr dirty="0" sz="2000" spc="-15">
                <a:latin typeface="Arial"/>
                <a:cs typeface="Arial"/>
              </a:rPr>
              <a:t>off</a:t>
            </a:r>
            <a:endParaRPr sz="2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5015" algn="l"/>
                <a:tab pos="755650" algn="l"/>
                <a:tab pos="2222500" algn="l"/>
              </a:tabLst>
            </a:pPr>
            <a:r>
              <a:rPr dirty="0" sz="2000" spc="-5">
                <a:latin typeface="Consolas"/>
                <a:cs typeface="Consolas"/>
              </a:rPr>
              <a:t>val</a:t>
            </a:r>
            <a:r>
              <a:rPr dirty="0" sz="2000">
                <a:latin typeface="Consolas"/>
                <a:cs typeface="Consolas"/>
              </a:rPr>
              <a:t> </a:t>
            </a:r>
            <a:r>
              <a:rPr dirty="0" sz="2000" spc="-5">
                <a:latin typeface="Consolas"/>
                <a:cs typeface="Consolas"/>
              </a:rPr>
              <a:t>=</a:t>
            </a:r>
            <a:r>
              <a:rPr dirty="0" sz="2000">
                <a:latin typeface="Consolas"/>
                <a:cs typeface="Consolas"/>
              </a:rPr>
              <a:t> </a:t>
            </a:r>
            <a:r>
              <a:rPr dirty="0" sz="2000" spc="-5">
                <a:latin typeface="Consolas"/>
                <a:cs typeface="Consolas"/>
              </a:rPr>
              <a:t>255</a:t>
            </a:r>
            <a:r>
              <a:rPr dirty="0" sz="2000" spc="-5">
                <a:latin typeface="Arial"/>
                <a:cs typeface="Arial"/>
              </a:rPr>
              <a:t>:	always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988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Remember to designate pin  for digital output: </a:t>
            </a:r>
            <a:r>
              <a:rPr dirty="0" sz="2400" spc="-5">
                <a:solidFill>
                  <a:srgbClr val="B54A1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2400">
                <a:latin typeface="Consolas"/>
                <a:cs typeface="Consolas"/>
              </a:rPr>
              <a:t>(pin,</a:t>
            </a:r>
            <a:r>
              <a:rPr dirty="0" sz="2400">
                <a:solidFill>
                  <a:srgbClr val="009A9E"/>
                </a:solidFill>
                <a:latin typeface="Consolas"/>
                <a:cs typeface="Consolas"/>
              </a:rPr>
              <a:t>OUTPUT</a:t>
            </a:r>
            <a:r>
              <a:rPr dirty="0" sz="2400">
                <a:latin typeface="Consolas"/>
                <a:cs typeface="Consolas"/>
              </a:rPr>
              <a:t>);</a:t>
            </a:r>
            <a:endParaRPr sz="2400">
              <a:latin typeface="Consolas"/>
              <a:cs typeface="Consolas"/>
            </a:endParaRPr>
          </a:p>
          <a:p>
            <a:pPr marL="355600">
              <a:lnSpc>
                <a:spcPct val="100000"/>
              </a:lnSpc>
              <a:spcBef>
                <a:spcPts val="90"/>
              </a:spcBef>
            </a:pPr>
            <a:r>
              <a:rPr dirty="0" sz="1800" spc="-5" i="1">
                <a:latin typeface="Arial"/>
                <a:cs typeface="Arial"/>
              </a:rPr>
              <a:t>(usually in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setup)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Default PWM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frequency: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90"/>
              </a:spcBef>
              <a:tabLst>
                <a:tab pos="755015" algn="l"/>
              </a:tabLst>
            </a:pPr>
            <a:r>
              <a:rPr dirty="0" sz="2000" spc="-5">
                <a:latin typeface="Arial"/>
                <a:cs typeface="Arial"/>
              </a:rPr>
              <a:t>–	</a:t>
            </a:r>
            <a:r>
              <a:rPr dirty="0" sz="2000" spc="-5" b="1">
                <a:latin typeface="Arial"/>
                <a:cs typeface="Arial"/>
              </a:rPr>
              <a:t>16 MHz / </a:t>
            </a:r>
            <a:r>
              <a:rPr dirty="0" sz="2000" spc="5" b="1">
                <a:latin typeface="Arial"/>
                <a:cs typeface="Arial"/>
              </a:rPr>
              <a:t>2</a:t>
            </a:r>
            <a:r>
              <a:rPr dirty="0" baseline="25641" sz="1950" spc="7" b="1">
                <a:latin typeface="Arial"/>
                <a:cs typeface="Arial"/>
              </a:rPr>
              <a:t>15  </a:t>
            </a:r>
            <a:r>
              <a:rPr dirty="0" sz="2000" spc="-5" b="1">
                <a:latin typeface="Arial"/>
                <a:cs typeface="Arial"/>
              </a:rPr>
              <a:t>= </a:t>
            </a:r>
            <a:r>
              <a:rPr dirty="0" sz="2000" spc="-10" b="1">
                <a:latin typeface="Arial"/>
                <a:cs typeface="Arial"/>
              </a:rPr>
              <a:t>488.28125</a:t>
            </a:r>
            <a:r>
              <a:rPr dirty="0" sz="2000" spc="-2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Hz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38" y="2438400"/>
            <a:ext cx="4351866" cy="3351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12007" y="2794254"/>
            <a:ext cx="387350" cy="139700"/>
          </a:xfrm>
          <a:custGeom>
            <a:avLst/>
            <a:gdLst/>
            <a:ahLst/>
            <a:cxnLst/>
            <a:rect l="l" t="t" r="r" b="b"/>
            <a:pathLst>
              <a:path w="387350" h="139700">
                <a:moveTo>
                  <a:pt x="387096" y="134111"/>
                </a:moveTo>
                <a:lnTo>
                  <a:pt x="387096" y="6095"/>
                </a:lnTo>
                <a:lnTo>
                  <a:pt x="381762" y="0"/>
                </a:lnTo>
                <a:lnTo>
                  <a:pt x="5333" y="0"/>
                </a:lnTo>
                <a:lnTo>
                  <a:pt x="0" y="6095"/>
                </a:lnTo>
                <a:lnTo>
                  <a:pt x="0" y="134111"/>
                </a:lnTo>
                <a:lnTo>
                  <a:pt x="5334" y="139445"/>
                </a:lnTo>
                <a:lnTo>
                  <a:pt x="12191" y="139445"/>
                </a:lnTo>
                <a:lnTo>
                  <a:pt x="12192" y="25145"/>
                </a:lnTo>
                <a:lnTo>
                  <a:pt x="25146" y="12953"/>
                </a:lnTo>
                <a:lnTo>
                  <a:pt x="25146" y="25145"/>
                </a:lnTo>
                <a:lnTo>
                  <a:pt x="361950" y="25145"/>
                </a:lnTo>
                <a:lnTo>
                  <a:pt x="361950" y="12953"/>
                </a:lnTo>
                <a:lnTo>
                  <a:pt x="374142" y="25145"/>
                </a:lnTo>
                <a:lnTo>
                  <a:pt x="374142" y="139445"/>
                </a:lnTo>
                <a:lnTo>
                  <a:pt x="381762" y="139445"/>
                </a:lnTo>
                <a:lnTo>
                  <a:pt x="387096" y="134111"/>
                </a:lnTo>
                <a:close/>
              </a:path>
              <a:path w="387350" h="139700">
                <a:moveTo>
                  <a:pt x="25146" y="25145"/>
                </a:moveTo>
                <a:lnTo>
                  <a:pt x="25146" y="12953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387350" h="139700">
                <a:moveTo>
                  <a:pt x="25146" y="114299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114299"/>
                </a:lnTo>
                <a:lnTo>
                  <a:pt x="25146" y="114299"/>
                </a:lnTo>
                <a:close/>
              </a:path>
              <a:path w="387350" h="139700">
                <a:moveTo>
                  <a:pt x="374142" y="114299"/>
                </a:moveTo>
                <a:lnTo>
                  <a:pt x="12192" y="114299"/>
                </a:lnTo>
                <a:lnTo>
                  <a:pt x="25146" y="127253"/>
                </a:lnTo>
                <a:lnTo>
                  <a:pt x="25146" y="139445"/>
                </a:lnTo>
                <a:lnTo>
                  <a:pt x="361950" y="139445"/>
                </a:lnTo>
                <a:lnTo>
                  <a:pt x="361950" y="127253"/>
                </a:lnTo>
                <a:lnTo>
                  <a:pt x="374142" y="114299"/>
                </a:lnTo>
                <a:close/>
              </a:path>
              <a:path w="387350" h="139700">
                <a:moveTo>
                  <a:pt x="25146" y="139445"/>
                </a:moveTo>
                <a:lnTo>
                  <a:pt x="25146" y="127253"/>
                </a:lnTo>
                <a:lnTo>
                  <a:pt x="12192" y="114299"/>
                </a:lnTo>
                <a:lnTo>
                  <a:pt x="12191" y="139445"/>
                </a:lnTo>
                <a:lnTo>
                  <a:pt x="25146" y="139445"/>
                </a:lnTo>
                <a:close/>
              </a:path>
              <a:path w="387350" h="139700">
                <a:moveTo>
                  <a:pt x="374142" y="25145"/>
                </a:moveTo>
                <a:lnTo>
                  <a:pt x="361950" y="12953"/>
                </a:lnTo>
                <a:lnTo>
                  <a:pt x="361950" y="25145"/>
                </a:lnTo>
                <a:lnTo>
                  <a:pt x="374142" y="25145"/>
                </a:lnTo>
                <a:close/>
              </a:path>
              <a:path w="387350" h="139700">
                <a:moveTo>
                  <a:pt x="374142" y="114299"/>
                </a:moveTo>
                <a:lnTo>
                  <a:pt x="374142" y="25145"/>
                </a:lnTo>
                <a:lnTo>
                  <a:pt x="361950" y="25145"/>
                </a:lnTo>
                <a:lnTo>
                  <a:pt x="361950" y="114299"/>
                </a:lnTo>
                <a:lnTo>
                  <a:pt x="374142" y="114299"/>
                </a:lnTo>
                <a:close/>
              </a:path>
              <a:path w="387350" h="139700">
                <a:moveTo>
                  <a:pt x="374142" y="139445"/>
                </a:moveTo>
                <a:lnTo>
                  <a:pt x="374142" y="114299"/>
                </a:lnTo>
                <a:lnTo>
                  <a:pt x="361950" y="127253"/>
                </a:lnTo>
                <a:lnTo>
                  <a:pt x="361950" y="139445"/>
                </a:lnTo>
                <a:lnTo>
                  <a:pt x="374142" y="1394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61053" y="2788157"/>
            <a:ext cx="280035" cy="139700"/>
          </a:xfrm>
          <a:custGeom>
            <a:avLst/>
            <a:gdLst/>
            <a:ahLst/>
            <a:cxnLst/>
            <a:rect l="l" t="t" r="r" b="b"/>
            <a:pathLst>
              <a:path w="280035" h="139700">
                <a:moveTo>
                  <a:pt x="279654" y="134111"/>
                </a:moveTo>
                <a:lnTo>
                  <a:pt x="279654" y="5333"/>
                </a:lnTo>
                <a:lnTo>
                  <a:pt x="273558" y="0"/>
                </a:lnTo>
                <a:lnTo>
                  <a:pt x="6095" y="0"/>
                </a:lnTo>
                <a:lnTo>
                  <a:pt x="0" y="5333"/>
                </a:lnTo>
                <a:lnTo>
                  <a:pt x="0" y="134111"/>
                </a:lnTo>
                <a:lnTo>
                  <a:pt x="6096" y="139445"/>
                </a:lnTo>
                <a:lnTo>
                  <a:pt x="12954" y="139445"/>
                </a:lnTo>
                <a:lnTo>
                  <a:pt x="12954" y="25145"/>
                </a:lnTo>
                <a:lnTo>
                  <a:pt x="25145" y="12191"/>
                </a:lnTo>
                <a:lnTo>
                  <a:pt x="25145" y="25145"/>
                </a:lnTo>
                <a:lnTo>
                  <a:pt x="253746" y="25145"/>
                </a:lnTo>
                <a:lnTo>
                  <a:pt x="253746" y="12191"/>
                </a:lnTo>
                <a:lnTo>
                  <a:pt x="266700" y="25145"/>
                </a:lnTo>
                <a:lnTo>
                  <a:pt x="266700" y="139445"/>
                </a:lnTo>
                <a:lnTo>
                  <a:pt x="273558" y="139445"/>
                </a:lnTo>
                <a:lnTo>
                  <a:pt x="279654" y="134111"/>
                </a:lnTo>
                <a:close/>
              </a:path>
              <a:path w="280035" h="139700">
                <a:moveTo>
                  <a:pt x="25145" y="25145"/>
                </a:moveTo>
                <a:lnTo>
                  <a:pt x="25145" y="12191"/>
                </a:lnTo>
                <a:lnTo>
                  <a:pt x="12954" y="25145"/>
                </a:lnTo>
                <a:lnTo>
                  <a:pt x="25145" y="25145"/>
                </a:lnTo>
                <a:close/>
              </a:path>
              <a:path w="280035" h="139700">
                <a:moveTo>
                  <a:pt x="25145" y="114299"/>
                </a:moveTo>
                <a:lnTo>
                  <a:pt x="25145" y="25145"/>
                </a:lnTo>
                <a:lnTo>
                  <a:pt x="12954" y="25145"/>
                </a:lnTo>
                <a:lnTo>
                  <a:pt x="12954" y="114299"/>
                </a:lnTo>
                <a:lnTo>
                  <a:pt x="25145" y="114299"/>
                </a:lnTo>
                <a:close/>
              </a:path>
              <a:path w="280035" h="139700">
                <a:moveTo>
                  <a:pt x="266700" y="114299"/>
                </a:moveTo>
                <a:lnTo>
                  <a:pt x="12954" y="114299"/>
                </a:lnTo>
                <a:lnTo>
                  <a:pt x="25145" y="126491"/>
                </a:lnTo>
                <a:lnTo>
                  <a:pt x="25145" y="139445"/>
                </a:lnTo>
                <a:lnTo>
                  <a:pt x="253746" y="139445"/>
                </a:lnTo>
                <a:lnTo>
                  <a:pt x="253746" y="126491"/>
                </a:lnTo>
                <a:lnTo>
                  <a:pt x="266700" y="114299"/>
                </a:lnTo>
                <a:close/>
              </a:path>
              <a:path w="280035" h="139700">
                <a:moveTo>
                  <a:pt x="25145" y="139445"/>
                </a:moveTo>
                <a:lnTo>
                  <a:pt x="25145" y="126491"/>
                </a:lnTo>
                <a:lnTo>
                  <a:pt x="12954" y="114299"/>
                </a:lnTo>
                <a:lnTo>
                  <a:pt x="12954" y="139445"/>
                </a:lnTo>
                <a:lnTo>
                  <a:pt x="25145" y="139445"/>
                </a:lnTo>
                <a:close/>
              </a:path>
              <a:path w="280035" h="139700">
                <a:moveTo>
                  <a:pt x="266700" y="25145"/>
                </a:moveTo>
                <a:lnTo>
                  <a:pt x="253746" y="12191"/>
                </a:lnTo>
                <a:lnTo>
                  <a:pt x="253746" y="25145"/>
                </a:lnTo>
                <a:lnTo>
                  <a:pt x="266700" y="25145"/>
                </a:lnTo>
                <a:close/>
              </a:path>
              <a:path w="280035" h="139700">
                <a:moveTo>
                  <a:pt x="266700" y="114299"/>
                </a:moveTo>
                <a:lnTo>
                  <a:pt x="266700" y="25145"/>
                </a:lnTo>
                <a:lnTo>
                  <a:pt x="253746" y="25145"/>
                </a:lnTo>
                <a:lnTo>
                  <a:pt x="253746" y="114299"/>
                </a:lnTo>
                <a:lnTo>
                  <a:pt x="266700" y="114299"/>
                </a:lnTo>
                <a:close/>
              </a:path>
              <a:path w="280035" h="139700">
                <a:moveTo>
                  <a:pt x="266700" y="139445"/>
                </a:moveTo>
                <a:lnTo>
                  <a:pt x="266700" y="114299"/>
                </a:lnTo>
                <a:lnTo>
                  <a:pt x="253746" y="126491"/>
                </a:lnTo>
                <a:lnTo>
                  <a:pt x="253746" y="139445"/>
                </a:lnTo>
                <a:lnTo>
                  <a:pt x="266700" y="1394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74058" y="2788157"/>
            <a:ext cx="145541" cy="139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600" y="1905000"/>
            <a:ext cx="4800600" cy="40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027" y="1900427"/>
            <a:ext cx="4810506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5027" y="1900427"/>
            <a:ext cx="4810760" cy="410209"/>
          </a:xfrm>
          <a:custGeom>
            <a:avLst/>
            <a:gdLst/>
            <a:ahLst/>
            <a:cxnLst/>
            <a:rect l="l" t="t" r="r" b="b"/>
            <a:pathLst>
              <a:path w="4810760" h="410210">
                <a:moveTo>
                  <a:pt x="4810506" y="407669"/>
                </a:moveTo>
                <a:lnTo>
                  <a:pt x="4810506" y="2285"/>
                </a:lnTo>
                <a:lnTo>
                  <a:pt x="48082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407670"/>
                </a:lnTo>
                <a:lnTo>
                  <a:pt x="2286" y="409956"/>
                </a:lnTo>
                <a:lnTo>
                  <a:pt x="4572" y="409956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4800599" y="9905"/>
                </a:lnTo>
                <a:lnTo>
                  <a:pt x="4800599" y="4571"/>
                </a:lnTo>
                <a:lnTo>
                  <a:pt x="4805172" y="9905"/>
                </a:lnTo>
                <a:lnTo>
                  <a:pt x="4805172" y="409955"/>
                </a:lnTo>
                <a:lnTo>
                  <a:pt x="4808220" y="409955"/>
                </a:lnTo>
                <a:lnTo>
                  <a:pt x="4810506" y="407669"/>
                </a:lnTo>
                <a:close/>
              </a:path>
              <a:path w="4810760" h="410210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4810760" h="410210">
                <a:moveTo>
                  <a:pt x="9905" y="40005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400050"/>
                </a:lnTo>
                <a:lnTo>
                  <a:pt x="9905" y="400050"/>
                </a:lnTo>
                <a:close/>
              </a:path>
              <a:path w="4810760" h="410210">
                <a:moveTo>
                  <a:pt x="4805172" y="400049"/>
                </a:moveTo>
                <a:lnTo>
                  <a:pt x="4572" y="400050"/>
                </a:lnTo>
                <a:lnTo>
                  <a:pt x="9905" y="405383"/>
                </a:lnTo>
                <a:lnTo>
                  <a:pt x="9905" y="409956"/>
                </a:lnTo>
                <a:lnTo>
                  <a:pt x="4800599" y="409955"/>
                </a:lnTo>
                <a:lnTo>
                  <a:pt x="4800599" y="405384"/>
                </a:lnTo>
                <a:lnTo>
                  <a:pt x="4805172" y="400049"/>
                </a:lnTo>
                <a:close/>
              </a:path>
              <a:path w="4810760" h="410210">
                <a:moveTo>
                  <a:pt x="9905" y="409956"/>
                </a:moveTo>
                <a:lnTo>
                  <a:pt x="9905" y="405383"/>
                </a:lnTo>
                <a:lnTo>
                  <a:pt x="4572" y="400050"/>
                </a:lnTo>
                <a:lnTo>
                  <a:pt x="4572" y="409956"/>
                </a:lnTo>
                <a:lnTo>
                  <a:pt x="9905" y="409956"/>
                </a:lnTo>
                <a:close/>
              </a:path>
              <a:path w="4810760" h="410210">
                <a:moveTo>
                  <a:pt x="4805172" y="9905"/>
                </a:moveTo>
                <a:lnTo>
                  <a:pt x="4800599" y="4571"/>
                </a:lnTo>
                <a:lnTo>
                  <a:pt x="4800599" y="9905"/>
                </a:lnTo>
                <a:lnTo>
                  <a:pt x="4805172" y="9905"/>
                </a:lnTo>
                <a:close/>
              </a:path>
              <a:path w="4810760" h="410210">
                <a:moveTo>
                  <a:pt x="4805172" y="400049"/>
                </a:moveTo>
                <a:lnTo>
                  <a:pt x="4805172" y="9905"/>
                </a:lnTo>
                <a:lnTo>
                  <a:pt x="4800599" y="9905"/>
                </a:lnTo>
                <a:lnTo>
                  <a:pt x="4800599" y="400049"/>
                </a:lnTo>
                <a:lnTo>
                  <a:pt x="4805172" y="400049"/>
                </a:lnTo>
                <a:close/>
              </a:path>
              <a:path w="4810760" h="410210">
                <a:moveTo>
                  <a:pt x="4805172" y="409955"/>
                </a:moveTo>
                <a:lnTo>
                  <a:pt x="4805172" y="400049"/>
                </a:lnTo>
                <a:lnTo>
                  <a:pt x="4800599" y="405384"/>
                </a:lnTo>
                <a:lnTo>
                  <a:pt x="4800599" y="409955"/>
                </a:lnTo>
                <a:lnTo>
                  <a:pt x="4805172" y="409955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65301" y="1931162"/>
            <a:ext cx="44856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PWM </a:t>
            </a:r>
            <a:r>
              <a:rPr dirty="0" sz="2000" spc="-10">
                <a:solidFill>
                  <a:srgbClr val="0000FF"/>
                </a:solidFill>
                <a:latin typeface="Arial"/>
                <a:cs typeface="Arial"/>
              </a:rPr>
              <a:t>available 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on pins 3, 5, 6, 9, 10,</a:t>
            </a:r>
            <a:r>
              <a:rPr dirty="0" sz="20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0000FF"/>
                </a:solidFill>
                <a:latin typeface="Arial"/>
                <a:cs typeface="Arial"/>
              </a:rPr>
              <a:t>11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04566" y="2302001"/>
            <a:ext cx="306705" cy="508634"/>
          </a:xfrm>
          <a:custGeom>
            <a:avLst/>
            <a:gdLst/>
            <a:ahLst/>
            <a:cxnLst/>
            <a:rect l="l" t="t" r="r" b="b"/>
            <a:pathLst>
              <a:path w="306704" h="508635">
                <a:moveTo>
                  <a:pt x="306324" y="502157"/>
                </a:moveTo>
                <a:lnTo>
                  <a:pt x="11429" y="0"/>
                </a:lnTo>
                <a:lnTo>
                  <a:pt x="0" y="6857"/>
                </a:lnTo>
                <a:lnTo>
                  <a:pt x="295656" y="508253"/>
                </a:lnTo>
                <a:lnTo>
                  <a:pt x="306324" y="50215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07614" y="2299716"/>
            <a:ext cx="996315" cy="506730"/>
          </a:xfrm>
          <a:custGeom>
            <a:avLst/>
            <a:gdLst/>
            <a:ahLst/>
            <a:cxnLst/>
            <a:rect l="l" t="t" r="r" b="b"/>
            <a:pathLst>
              <a:path w="996314" h="506730">
                <a:moveTo>
                  <a:pt x="995934" y="495299"/>
                </a:moveTo>
                <a:lnTo>
                  <a:pt x="5334" y="0"/>
                </a:lnTo>
                <a:lnTo>
                  <a:pt x="0" y="11429"/>
                </a:lnTo>
                <a:lnTo>
                  <a:pt x="990600" y="506729"/>
                </a:lnTo>
                <a:lnTo>
                  <a:pt x="995934" y="4952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8376" y="2299716"/>
            <a:ext cx="1341120" cy="506730"/>
          </a:xfrm>
          <a:custGeom>
            <a:avLst/>
            <a:gdLst/>
            <a:ahLst/>
            <a:cxnLst/>
            <a:rect l="l" t="t" r="r" b="b"/>
            <a:pathLst>
              <a:path w="1341120" h="506730">
                <a:moveTo>
                  <a:pt x="1341120" y="495299"/>
                </a:moveTo>
                <a:lnTo>
                  <a:pt x="3810" y="0"/>
                </a:lnTo>
                <a:lnTo>
                  <a:pt x="0" y="11429"/>
                </a:lnTo>
                <a:lnTo>
                  <a:pt x="1336548" y="506729"/>
                </a:lnTo>
                <a:lnTo>
                  <a:pt x="1341120" y="4952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4600" y="6172200"/>
            <a:ext cx="2743200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10027" y="6167628"/>
            <a:ext cx="2753105" cy="74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10027" y="6167628"/>
            <a:ext cx="2753360" cy="748665"/>
          </a:xfrm>
          <a:custGeom>
            <a:avLst/>
            <a:gdLst/>
            <a:ahLst/>
            <a:cxnLst/>
            <a:rect l="l" t="t" r="r" b="b"/>
            <a:pathLst>
              <a:path w="2753360" h="748665">
                <a:moveTo>
                  <a:pt x="2753106" y="745998"/>
                </a:moveTo>
                <a:lnTo>
                  <a:pt x="2753106" y="2286"/>
                </a:lnTo>
                <a:lnTo>
                  <a:pt x="2750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2" y="74828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2743200" y="9906"/>
                </a:lnTo>
                <a:lnTo>
                  <a:pt x="2743200" y="4572"/>
                </a:lnTo>
                <a:lnTo>
                  <a:pt x="2747772" y="9906"/>
                </a:lnTo>
                <a:lnTo>
                  <a:pt x="2747772" y="748284"/>
                </a:lnTo>
                <a:lnTo>
                  <a:pt x="2750820" y="748284"/>
                </a:lnTo>
                <a:lnTo>
                  <a:pt x="2753106" y="745998"/>
                </a:lnTo>
                <a:close/>
              </a:path>
              <a:path w="2753360" h="748665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753360" h="748665">
                <a:moveTo>
                  <a:pt x="9906" y="73914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906" y="739140"/>
                </a:lnTo>
                <a:close/>
              </a:path>
              <a:path w="2753360" h="748665">
                <a:moveTo>
                  <a:pt x="2747772" y="739140"/>
                </a:moveTo>
                <a:lnTo>
                  <a:pt x="4572" y="739140"/>
                </a:lnTo>
                <a:lnTo>
                  <a:pt x="9906" y="743712"/>
                </a:lnTo>
                <a:lnTo>
                  <a:pt x="9906" y="748284"/>
                </a:lnTo>
                <a:lnTo>
                  <a:pt x="2743200" y="748284"/>
                </a:lnTo>
                <a:lnTo>
                  <a:pt x="2743200" y="743712"/>
                </a:lnTo>
                <a:lnTo>
                  <a:pt x="2747772" y="739140"/>
                </a:lnTo>
                <a:close/>
              </a:path>
              <a:path w="2753360" h="748665">
                <a:moveTo>
                  <a:pt x="9906" y="748284"/>
                </a:moveTo>
                <a:lnTo>
                  <a:pt x="9906" y="743712"/>
                </a:lnTo>
                <a:lnTo>
                  <a:pt x="4572" y="739140"/>
                </a:lnTo>
                <a:lnTo>
                  <a:pt x="4572" y="748284"/>
                </a:lnTo>
                <a:lnTo>
                  <a:pt x="9906" y="748284"/>
                </a:lnTo>
                <a:close/>
              </a:path>
              <a:path w="2753360" h="748665">
                <a:moveTo>
                  <a:pt x="2747772" y="9906"/>
                </a:moveTo>
                <a:lnTo>
                  <a:pt x="2743200" y="4572"/>
                </a:lnTo>
                <a:lnTo>
                  <a:pt x="2743200" y="9906"/>
                </a:lnTo>
                <a:lnTo>
                  <a:pt x="2747772" y="9906"/>
                </a:lnTo>
                <a:close/>
              </a:path>
              <a:path w="2753360" h="748665">
                <a:moveTo>
                  <a:pt x="2747772" y="739140"/>
                </a:moveTo>
                <a:lnTo>
                  <a:pt x="2747772" y="9906"/>
                </a:lnTo>
                <a:lnTo>
                  <a:pt x="2743200" y="9906"/>
                </a:lnTo>
                <a:lnTo>
                  <a:pt x="2743200" y="739140"/>
                </a:lnTo>
                <a:lnTo>
                  <a:pt x="2747772" y="739140"/>
                </a:lnTo>
                <a:close/>
              </a:path>
              <a:path w="2753360" h="748665">
                <a:moveTo>
                  <a:pt x="2747772" y="748284"/>
                </a:moveTo>
                <a:lnTo>
                  <a:pt x="2747772" y="739140"/>
                </a:lnTo>
                <a:lnTo>
                  <a:pt x="2743200" y="743712"/>
                </a:lnTo>
                <a:lnTo>
                  <a:pt x="2743200" y="748284"/>
                </a:lnTo>
                <a:lnTo>
                  <a:pt x="2747772" y="74828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50489" y="6200647"/>
            <a:ext cx="2471420" cy="661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>
              <a:lnSpc>
                <a:spcPct val="98900"/>
              </a:lnSpc>
              <a:spcBef>
                <a:spcPts val="114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the PWM frequency</a:t>
            </a:r>
            <a:r>
              <a:rPr dirty="0" sz="1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and  resolution can be changed by  re-configuring the</a:t>
            </a:r>
            <a:r>
              <a:rPr dirty="0" sz="14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timers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5144" y="741680"/>
            <a:ext cx="8007984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Activity 8 – PWM LED</a:t>
            </a:r>
            <a:r>
              <a:rPr dirty="0" sz="4400" spc="15"/>
              <a:t> </a:t>
            </a:r>
            <a:r>
              <a:rPr dirty="0" sz="4400" spc="-5"/>
              <a:t>Dimmer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88305" y="1846579"/>
            <a:ext cx="8249920" cy="524954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Use PWM </a:t>
            </a:r>
            <a:r>
              <a:rPr dirty="0" sz="2700">
                <a:latin typeface="Arial"/>
                <a:cs typeface="Arial"/>
              </a:rPr>
              <a:t>to </a:t>
            </a:r>
            <a:r>
              <a:rPr dirty="0" sz="2700" spc="-5">
                <a:latin typeface="Arial"/>
                <a:cs typeface="Arial"/>
              </a:rPr>
              <a:t>control </a:t>
            </a:r>
            <a:r>
              <a:rPr dirty="0" sz="2700">
                <a:latin typeface="Arial"/>
                <a:cs typeface="Arial"/>
              </a:rPr>
              <a:t>the </a:t>
            </a:r>
            <a:r>
              <a:rPr dirty="0" sz="2700" spc="-5">
                <a:latin typeface="Arial"/>
                <a:cs typeface="Arial"/>
              </a:rPr>
              <a:t>brightness of an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LED</a:t>
            </a:r>
            <a:endParaRPr sz="27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50"/>
              </a:spcBef>
              <a:buChar char="–"/>
              <a:tabLst>
                <a:tab pos="755650" algn="l"/>
              </a:tabLst>
            </a:pPr>
            <a:r>
              <a:rPr dirty="0" sz="2700" spc="-5">
                <a:latin typeface="Arial"/>
                <a:cs typeface="Arial"/>
              </a:rPr>
              <a:t>connect LED </a:t>
            </a:r>
            <a:r>
              <a:rPr dirty="0" sz="2700">
                <a:latin typeface="Arial"/>
                <a:cs typeface="Arial"/>
              </a:rPr>
              <a:t>to </a:t>
            </a:r>
            <a:r>
              <a:rPr dirty="0" sz="2700" spc="-5">
                <a:latin typeface="Arial"/>
                <a:cs typeface="Arial"/>
              </a:rPr>
              <a:t>pin 3, 5, 6, 9, 10 or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100">
                <a:latin typeface="Arial"/>
                <a:cs typeface="Arial"/>
              </a:rPr>
              <a:t>11</a:t>
            </a:r>
            <a:endParaRPr sz="27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50"/>
              </a:spcBef>
              <a:buChar char="–"/>
              <a:tabLst>
                <a:tab pos="755650" algn="l"/>
              </a:tabLst>
            </a:pPr>
            <a:r>
              <a:rPr dirty="0" sz="2700" spc="-5">
                <a:latin typeface="Arial"/>
                <a:cs typeface="Arial"/>
              </a:rPr>
              <a:t>remember </a:t>
            </a:r>
            <a:r>
              <a:rPr dirty="0" sz="2700">
                <a:latin typeface="Arial"/>
                <a:cs typeface="Arial"/>
              </a:rPr>
              <a:t>to </a:t>
            </a:r>
            <a:r>
              <a:rPr dirty="0" sz="2700" spc="-5">
                <a:latin typeface="Arial"/>
                <a:cs typeface="Arial"/>
              </a:rPr>
              <a:t>use 220 </a:t>
            </a:r>
            <a:r>
              <a:rPr dirty="0" sz="2700" spc="-60">
                <a:latin typeface="Arial"/>
                <a:cs typeface="Arial"/>
              </a:rPr>
              <a:t>Ω </a:t>
            </a:r>
            <a:r>
              <a:rPr dirty="0" sz="2700" spc="-5">
                <a:latin typeface="Arial"/>
                <a:cs typeface="Arial"/>
              </a:rPr>
              <a:t>current-limiting</a:t>
            </a:r>
            <a:r>
              <a:rPr dirty="0" sz="2700" spc="1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resistor</a:t>
            </a:r>
            <a:endParaRPr sz="2700">
              <a:latin typeface="Arial"/>
              <a:cs typeface="Arial"/>
            </a:endParaRPr>
          </a:p>
          <a:p>
            <a:pPr marL="355600" marR="16764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Set </a:t>
            </a:r>
            <a:r>
              <a:rPr dirty="0" sz="2700">
                <a:latin typeface="Arial"/>
                <a:cs typeface="Arial"/>
              </a:rPr>
              <a:t>the </a:t>
            </a:r>
            <a:r>
              <a:rPr dirty="0" sz="2700" spc="-5">
                <a:latin typeface="Arial"/>
                <a:cs typeface="Arial"/>
              </a:rPr>
              <a:t>brightness </a:t>
            </a:r>
            <a:r>
              <a:rPr dirty="0" sz="2700">
                <a:latin typeface="Arial"/>
                <a:cs typeface="Arial"/>
              </a:rPr>
              <a:t>from the </a:t>
            </a:r>
            <a:r>
              <a:rPr dirty="0" sz="2700" spc="-5">
                <a:latin typeface="Arial"/>
                <a:cs typeface="Arial"/>
              </a:rPr>
              <a:t>serial port, or  potentiometer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25">
                <a:latin typeface="Arial"/>
                <a:cs typeface="Arial"/>
              </a:rPr>
              <a:t>Watch </a:t>
            </a:r>
            <a:r>
              <a:rPr dirty="0" sz="2700">
                <a:latin typeface="Arial"/>
                <a:cs typeface="Arial"/>
              </a:rPr>
              <a:t>the </a:t>
            </a:r>
            <a:r>
              <a:rPr dirty="0" sz="2700" spc="-5">
                <a:latin typeface="Arial"/>
                <a:cs typeface="Arial"/>
              </a:rPr>
              <a:t>output on an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oscilloscope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dirty="0" sz="2200">
                <a:latin typeface="Arial"/>
                <a:cs typeface="Arial"/>
              </a:rPr>
              <a:t>Useful: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6235" algn="l"/>
                <a:tab pos="4203065" algn="l"/>
              </a:tabLst>
            </a:pPr>
            <a:r>
              <a:rPr dirty="0" sz="2200">
                <a:latin typeface="Consolas"/>
                <a:cs typeface="Consolas"/>
              </a:rPr>
              <a:t>newValue</a:t>
            </a:r>
            <a:r>
              <a:rPr dirty="0" sz="2200" spc="10">
                <a:latin typeface="Consolas"/>
                <a:cs typeface="Consolas"/>
              </a:rPr>
              <a:t> </a:t>
            </a:r>
            <a:r>
              <a:rPr dirty="0" sz="2200">
                <a:latin typeface="Consolas"/>
                <a:cs typeface="Consolas"/>
              </a:rPr>
              <a:t>=</a:t>
            </a:r>
            <a:r>
              <a:rPr dirty="0" sz="2200" spc="10">
                <a:latin typeface="Consolas"/>
                <a:cs typeface="Consolas"/>
              </a:rPr>
              <a:t> </a:t>
            </a:r>
            <a:r>
              <a:rPr dirty="0" sz="2200">
                <a:solidFill>
                  <a:srgbClr val="B54A10"/>
                </a:solidFill>
                <a:latin typeface="Consolas"/>
                <a:cs typeface="Consolas"/>
              </a:rPr>
              <a:t>map</a:t>
            </a:r>
            <a:r>
              <a:rPr dirty="0" sz="2200">
                <a:latin typeface="Consolas"/>
                <a:cs typeface="Consolas"/>
              </a:rPr>
              <a:t>(oldValue,	a, b, c,</a:t>
            </a:r>
            <a:r>
              <a:rPr dirty="0" sz="2200" spc="-15">
                <a:latin typeface="Consolas"/>
                <a:cs typeface="Consolas"/>
              </a:rPr>
              <a:t> </a:t>
            </a:r>
            <a:r>
              <a:rPr dirty="0" sz="2200">
                <a:latin typeface="Consolas"/>
                <a:cs typeface="Consolas"/>
              </a:rPr>
              <a:t>d)</a:t>
            </a:r>
            <a:endParaRPr sz="2200">
              <a:latin typeface="Consolas"/>
              <a:cs typeface="Consolas"/>
            </a:endParaRPr>
          </a:p>
          <a:p>
            <a:pPr marL="355600" marR="5080">
              <a:lnSpc>
                <a:spcPct val="100000"/>
              </a:lnSpc>
            </a:pPr>
            <a:r>
              <a:rPr dirty="0" sz="2200" spc="-5">
                <a:latin typeface="Arial"/>
                <a:cs typeface="Arial"/>
              </a:rPr>
              <a:t>Converts/maps </a:t>
            </a:r>
            <a:r>
              <a:rPr dirty="0" sz="2200">
                <a:latin typeface="Arial"/>
                <a:cs typeface="Arial"/>
              </a:rPr>
              <a:t>a </a:t>
            </a:r>
            <a:r>
              <a:rPr dirty="0" sz="2200" spc="-5">
                <a:latin typeface="Arial"/>
                <a:cs typeface="Arial"/>
              </a:rPr>
              <a:t>number in </a:t>
            </a:r>
            <a:r>
              <a:rPr dirty="0" sz="2200">
                <a:latin typeface="Arial"/>
                <a:cs typeface="Arial"/>
              </a:rPr>
              <a:t>the range (</a:t>
            </a:r>
            <a:r>
              <a:rPr dirty="0" sz="2200">
                <a:latin typeface="Consolas"/>
                <a:cs typeface="Consolas"/>
              </a:rPr>
              <a:t>a:b</a:t>
            </a:r>
            <a:r>
              <a:rPr dirty="0" sz="2200">
                <a:latin typeface="Arial"/>
                <a:cs typeface="Arial"/>
              </a:rPr>
              <a:t>) to a </a:t>
            </a:r>
            <a:r>
              <a:rPr dirty="0" sz="2200" spc="-5">
                <a:latin typeface="Arial"/>
                <a:cs typeface="Arial"/>
              </a:rPr>
              <a:t>new number in  </a:t>
            </a:r>
            <a:r>
              <a:rPr dirty="0" sz="2200">
                <a:latin typeface="Arial"/>
                <a:cs typeface="Arial"/>
              </a:rPr>
              <a:t>the </a:t>
            </a:r>
            <a:r>
              <a:rPr dirty="0" sz="2200" spc="-5">
                <a:latin typeface="Arial"/>
                <a:cs typeface="Arial"/>
              </a:rPr>
              <a:t>range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(</a:t>
            </a:r>
            <a:r>
              <a:rPr dirty="0" sz="2200" spc="-5">
                <a:latin typeface="Consolas"/>
                <a:cs typeface="Consolas"/>
              </a:rPr>
              <a:t>c:d</a:t>
            </a:r>
            <a:r>
              <a:rPr dirty="0" sz="2200" spc="-5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5"/>
              </a:spcBef>
            </a:pPr>
            <a:r>
              <a:rPr dirty="0" sz="2000" spc="-10" i="1"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370"/>
              </a:spcBef>
              <a:buFont typeface="Arial"/>
              <a:buChar char="–"/>
              <a:tabLst>
                <a:tab pos="755015" algn="l"/>
                <a:tab pos="756285" algn="l"/>
              </a:tabLst>
            </a:pPr>
            <a:r>
              <a:rPr dirty="0" sz="1700" spc="-5">
                <a:latin typeface="Consolas"/>
                <a:cs typeface="Consolas"/>
              </a:rPr>
              <a:t>newValue =</a:t>
            </a:r>
            <a:r>
              <a:rPr dirty="0" sz="1700" spc="10">
                <a:latin typeface="Consolas"/>
                <a:cs typeface="Consolas"/>
              </a:rPr>
              <a:t> </a:t>
            </a:r>
            <a:r>
              <a:rPr dirty="0" sz="1700" spc="-5">
                <a:solidFill>
                  <a:srgbClr val="B54A10"/>
                </a:solidFill>
                <a:latin typeface="Consolas"/>
                <a:cs typeface="Consolas"/>
              </a:rPr>
              <a:t>map</a:t>
            </a:r>
            <a:r>
              <a:rPr dirty="0" sz="1700" spc="-5">
                <a:latin typeface="Consolas"/>
                <a:cs typeface="Consolas"/>
              </a:rPr>
              <a:t>(oldValue,0,1023,0,255);</a:t>
            </a:r>
            <a:endParaRPr sz="17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0429" y="741680"/>
            <a:ext cx="571817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What is Arduino</a:t>
            </a:r>
            <a:r>
              <a:rPr dirty="0" sz="4400" spc="-175"/>
              <a:t> </a:t>
            </a:r>
            <a:r>
              <a:rPr dirty="0" sz="4400" spc="-5"/>
              <a:t>Not?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93139" y="1981911"/>
            <a:ext cx="7696834" cy="402462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It is not a chip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(IC)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z="3200" spc="-5">
                <a:latin typeface="Arial"/>
                <a:cs typeface="Arial"/>
              </a:rPr>
              <a:t>It is not a board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(PCB)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It is not a </a:t>
            </a:r>
            <a:r>
              <a:rPr dirty="0" sz="3200" spc="-10">
                <a:latin typeface="Arial"/>
                <a:cs typeface="Arial"/>
              </a:rPr>
              <a:t>company </a:t>
            </a:r>
            <a:r>
              <a:rPr dirty="0" sz="3200" spc="-5">
                <a:latin typeface="Arial"/>
                <a:cs typeface="Arial"/>
              </a:rPr>
              <a:t>or a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manufacturer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It is not a </a:t>
            </a:r>
            <a:r>
              <a:rPr dirty="0" sz="3200" spc="-10">
                <a:latin typeface="Arial"/>
                <a:cs typeface="Arial"/>
              </a:rPr>
              <a:t>programming language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It is not a </a:t>
            </a:r>
            <a:r>
              <a:rPr dirty="0" sz="3200" spc="-10">
                <a:latin typeface="Arial"/>
                <a:cs typeface="Arial"/>
              </a:rPr>
              <a:t>computer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architecture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 spc="-10" i="1">
                <a:solidFill>
                  <a:srgbClr val="FF0000"/>
                </a:solidFill>
                <a:latin typeface="Arial"/>
                <a:cs typeface="Arial"/>
              </a:rPr>
              <a:t>(although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dirty="0" sz="3200" spc="-10" i="1">
                <a:solidFill>
                  <a:srgbClr val="FF0000"/>
                </a:solidFill>
                <a:latin typeface="Arial"/>
                <a:cs typeface="Arial"/>
              </a:rPr>
              <a:t>involves </a:t>
            </a:r>
            <a:r>
              <a:rPr dirty="0" sz="3200" spc="-5" i="1">
                <a:solidFill>
                  <a:srgbClr val="FF0000"/>
                </a:solidFill>
                <a:latin typeface="Arial"/>
                <a:cs typeface="Arial"/>
              </a:rPr>
              <a:t>all of </a:t>
            </a:r>
            <a:r>
              <a:rPr dirty="0" sz="3200" spc="-10" i="1">
                <a:solidFill>
                  <a:srgbClr val="FF0000"/>
                </a:solidFill>
                <a:latin typeface="Arial"/>
                <a:cs typeface="Arial"/>
              </a:rPr>
              <a:t>these</a:t>
            </a:r>
            <a:r>
              <a:rPr dirty="0" sz="3200" spc="5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0000"/>
                </a:solidFill>
                <a:latin typeface="Arial"/>
                <a:cs typeface="Arial"/>
              </a:rPr>
              <a:t>things...)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139" y="2079751"/>
            <a:ext cx="7585075" cy="2419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Change your </a:t>
            </a:r>
            <a:r>
              <a:rPr dirty="0" sz="3200" spc="-10">
                <a:latin typeface="Arial"/>
                <a:cs typeface="Arial"/>
              </a:rPr>
              <a:t>program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 spc="-10">
                <a:latin typeface="Arial"/>
                <a:cs typeface="Arial"/>
              </a:rPr>
              <a:t>sinusoidally  modulate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 spc="-10">
                <a:latin typeface="Arial"/>
                <a:cs typeface="Arial"/>
              </a:rPr>
              <a:t>intensity </a:t>
            </a:r>
            <a:r>
              <a:rPr dirty="0" sz="3200" spc="-5">
                <a:latin typeface="Arial"/>
                <a:cs typeface="Arial"/>
              </a:rPr>
              <a:t>of the LED, at a 1  Hz</a:t>
            </a:r>
            <a:r>
              <a:rPr dirty="0" sz="3200" spc="-10">
                <a:latin typeface="Arial"/>
                <a:cs typeface="Arial"/>
              </a:rPr>
              <a:t> rate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20"/>
              </a:spcBef>
              <a:tabLst>
                <a:tab pos="1684655" algn="l"/>
              </a:tabLst>
            </a:pP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i="1">
                <a:latin typeface="Arial"/>
                <a:cs typeface="Arial"/>
              </a:rPr>
              <a:t>Hint</a:t>
            </a:r>
            <a:r>
              <a:rPr dirty="0" sz="2800">
                <a:latin typeface="Arial"/>
                <a:cs typeface="Arial"/>
              </a:rPr>
              <a:t>:	use the </a:t>
            </a:r>
            <a:r>
              <a:rPr dirty="0" sz="2800" spc="-5">
                <a:solidFill>
                  <a:srgbClr val="B54A10"/>
                </a:solidFill>
                <a:latin typeface="Consolas"/>
                <a:cs typeface="Consolas"/>
              </a:rPr>
              <a:t>millis</a:t>
            </a:r>
            <a:r>
              <a:rPr dirty="0" sz="2800" spc="-5">
                <a:latin typeface="Consolas"/>
                <a:cs typeface="Consolas"/>
              </a:rPr>
              <a:t>()</a:t>
            </a:r>
            <a:r>
              <a:rPr dirty="0" sz="2800" spc="-5">
                <a:latin typeface="Arial"/>
                <a:cs typeface="Arial"/>
              </a:rPr>
              <a:t>, </a:t>
            </a:r>
            <a:r>
              <a:rPr dirty="0" sz="2800">
                <a:solidFill>
                  <a:srgbClr val="B54A10"/>
                </a:solidFill>
                <a:latin typeface="Consolas"/>
                <a:cs typeface="Consolas"/>
              </a:rPr>
              <a:t>sin</a:t>
            </a:r>
            <a:r>
              <a:rPr dirty="0" sz="2800">
                <a:latin typeface="Consolas"/>
                <a:cs typeface="Consolas"/>
              </a:rPr>
              <a:t>()</a:t>
            </a:r>
            <a:r>
              <a:rPr dirty="0" sz="2800" spc="-850">
                <a:latin typeface="Consolas"/>
                <a:cs typeface="Consolas"/>
              </a:rPr>
              <a:t> </a:t>
            </a:r>
            <a:r>
              <a:rPr dirty="0" sz="2800">
                <a:latin typeface="Arial"/>
                <a:cs typeface="Arial"/>
              </a:rPr>
              <a:t>, and</a:t>
            </a:r>
            <a:endParaRPr sz="2800">
              <a:latin typeface="Arial"/>
              <a:cs typeface="Arial"/>
            </a:endParaRPr>
          </a:p>
          <a:p>
            <a:pPr marL="755650">
              <a:lnSpc>
                <a:spcPct val="100000"/>
              </a:lnSpc>
            </a:pPr>
            <a:r>
              <a:rPr dirty="0" sz="2800" spc="-5">
                <a:solidFill>
                  <a:srgbClr val="B54A10"/>
                </a:solidFill>
                <a:latin typeface="Consolas"/>
                <a:cs typeface="Consolas"/>
              </a:rPr>
              <a:t>analogWrite</a:t>
            </a:r>
            <a:r>
              <a:rPr dirty="0" sz="2800" spc="-5">
                <a:latin typeface="Consolas"/>
                <a:cs typeface="Consolas"/>
              </a:rPr>
              <a:t>()</a:t>
            </a:r>
            <a:r>
              <a:rPr dirty="0" sz="2800" spc="-35">
                <a:latin typeface="Consolas"/>
                <a:cs typeface="Consolas"/>
              </a:rPr>
              <a:t> </a:t>
            </a:r>
            <a:r>
              <a:rPr dirty="0" sz="2800">
                <a:latin typeface="Arial"/>
                <a:cs typeface="Arial"/>
              </a:rPr>
              <a:t>functions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0995" marR="5080" indent="-2697480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 8 – PWM LED</a:t>
            </a:r>
            <a:r>
              <a:rPr dirty="0" spc="-100"/>
              <a:t> </a:t>
            </a:r>
            <a:r>
              <a:rPr dirty="0"/>
              <a:t>Dimmer  </a:t>
            </a:r>
            <a:r>
              <a:rPr dirty="0" spc="-5"/>
              <a:t>(cont’d)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2855" y="741680"/>
            <a:ext cx="3472179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Servomotors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2136139" y="4436522"/>
            <a:ext cx="5864860" cy="254190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Standard servo:</a:t>
            </a:r>
            <a:endParaRPr sz="27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295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PWM duty cycle controls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direction: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285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0% duty cycle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0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degrees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290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100% duty cycle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Arial"/>
                <a:cs typeface="Arial"/>
              </a:rPr>
              <a:t>180</a:t>
            </a:r>
            <a:r>
              <a:rPr dirty="0" sz="2400" spc="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degrees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Arial"/>
                <a:cs typeface="Arial"/>
              </a:rPr>
              <a:t>Continuous-rotation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servo:</a:t>
            </a:r>
            <a:endParaRPr sz="27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295"/>
              </a:spcBef>
              <a:buChar char="–"/>
              <a:tabLst>
                <a:tab pos="755650" algn="l"/>
              </a:tabLst>
            </a:pPr>
            <a:r>
              <a:rPr dirty="0" sz="2400" spc="-5">
                <a:latin typeface="Arial"/>
                <a:cs typeface="Arial"/>
              </a:rPr>
              <a:t>duty cycle sets speed and/or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direction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314" y="1752600"/>
            <a:ext cx="2595549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0400" y="1825693"/>
            <a:ext cx="6355435" cy="2445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22540" y="4372609"/>
            <a:ext cx="15443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6"/>
              </a:rPr>
              <a:t>http://www.parallax.com/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4213" y="772922"/>
            <a:ext cx="76511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 9 – Servomotor</a:t>
            </a:r>
            <a:r>
              <a:rPr dirty="0" spc="-80"/>
              <a:t> </a:t>
            </a:r>
            <a:r>
              <a:rPr dirty="0"/>
              <a:t>Control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139" y="2079751"/>
            <a:ext cx="7517130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Build a </a:t>
            </a:r>
            <a:r>
              <a:rPr dirty="0" sz="3200" spc="-10">
                <a:latin typeface="Arial"/>
                <a:cs typeface="Arial"/>
              </a:rPr>
              <a:t>program </a:t>
            </a:r>
            <a:r>
              <a:rPr dirty="0" sz="3200" spc="-5">
                <a:latin typeface="Arial"/>
                <a:cs typeface="Arial"/>
              </a:rPr>
              <a:t>that turns a </a:t>
            </a:r>
            <a:r>
              <a:rPr dirty="0" sz="3200" spc="-10">
                <a:latin typeface="Arial"/>
                <a:cs typeface="Arial"/>
              </a:rPr>
              <a:t>servomotor  </a:t>
            </a:r>
            <a:r>
              <a:rPr dirty="0" sz="3200" spc="-5">
                <a:latin typeface="Arial"/>
                <a:cs typeface="Arial"/>
              </a:rPr>
              <a:t>from 0 to 180 </a:t>
            </a:r>
            <a:r>
              <a:rPr dirty="0" sz="3200" spc="-10">
                <a:latin typeface="Arial"/>
                <a:cs typeface="Arial"/>
              </a:rPr>
              <a:t>degrees, based on  potentiometer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reading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Report </a:t>
            </a:r>
            <a:r>
              <a:rPr dirty="0" sz="3200" spc="-10">
                <a:latin typeface="Arial"/>
                <a:cs typeface="Arial"/>
              </a:rPr>
              <a:t>setting </a:t>
            </a:r>
            <a:r>
              <a:rPr dirty="0" sz="3200" spc="-5">
                <a:latin typeface="Arial"/>
                <a:cs typeface="Arial"/>
              </a:rPr>
              <a:t>to the serial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monitor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4914" y="4343400"/>
            <a:ext cx="2595549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0727" y="1862327"/>
            <a:ext cx="4677600" cy="3415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8191" y="772922"/>
            <a:ext cx="80022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Solid State Switching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50"/>
              <a:t>MOSFETs</a:t>
            </a:r>
          </a:p>
        </p:txBody>
      </p:sp>
      <p:sp>
        <p:nvSpPr>
          <p:cNvPr id="6" name="object 6"/>
          <p:cNvSpPr/>
          <p:nvPr/>
        </p:nvSpPr>
        <p:spPr>
          <a:xfrm>
            <a:off x="7324725" y="2152650"/>
            <a:ext cx="165735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60739" y="2133600"/>
            <a:ext cx="1276331" cy="1457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06465" y="3227323"/>
            <a:ext cx="4953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2538" y="3619761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9696" y="2160539"/>
            <a:ext cx="190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861" y="4289552"/>
            <a:ext cx="3877310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Logic-level</a:t>
            </a:r>
            <a:r>
              <a:rPr dirty="0" sz="3000" spc="-9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MOSFET  (requires only </a:t>
            </a:r>
            <a:r>
              <a:rPr dirty="0" sz="3000">
                <a:latin typeface="Arial"/>
                <a:cs typeface="Arial"/>
              </a:rPr>
              <a:t>5</a:t>
            </a:r>
            <a:r>
              <a:rPr dirty="0" sz="3000" spc="-7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V)</a:t>
            </a:r>
            <a:endParaRPr sz="3000">
              <a:latin typeface="Arial"/>
              <a:cs typeface="Arial"/>
            </a:endParaRPr>
          </a:p>
          <a:p>
            <a:pPr marL="355600" marR="31813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Acts like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-8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voltage-  controlled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switch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Arial"/>
                <a:cs typeface="Arial"/>
              </a:rPr>
              <a:t>Works </a:t>
            </a:r>
            <a:r>
              <a:rPr dirty="0" sz="3000" spc="-5">
                <a:latin typeface="Arial"/>
                <a:cs typeface="Arial"/>
              </a:rPr>
              <a:t>with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PWM!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5811" y="772922"/>
            <a:ext cx="798703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 10 – PWM Speed</a:t>
            </a:r>
            <a:r>
              <a:rPr dirty="0" spc="-100"/>
              <a:t> </a:t>
            </a:r>
            <a:r>
              <a:rPr dirty="0"/>
              <a:t>Control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139" y="2079751"/>
            <a:ext cx="7631430" cy="2063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Build a circuit to </a:t>
            </a:r>
            <a:r>
              <a:rPr dirty="0" sz="3200" spc="-10">
                <a:latin typeface="Arial"/>
                <a:cs typeface="Arial"/>
              </a:rPr>
              <a:t>control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 spc="-10">
                <a:latin typeface="Arial"/>
                <a:cs typeface="Arial"/>
              </a:rPr>
              <a:t>speed </a:t>
            </a:r>
            <a:r>
              <a:rPr dirty="0" sz="3200" spc="-5">
                <a:latin typeface="Arial"/>
                <a:cs typeface="Arial"/>
              </a:rPr>
              <a:t>of a  motor using a </a:t>
            </a:r>
            <a:r>
              <a:rPr dirty="0" sz="3200" spc="-10">
                <a:latin typeface="Arial"/>
                <a:cs typeface="Arial"/>
              </a:rPr>
              <a:t>PWM-controlled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MOSFET</a:t>
            </a:r>
            <a:endParaRPr sz="3200">
              <a:latin typeface="Arial"/>
              <a:cs typeface="Arial"/>
            </a:endParaRPr>
          </a:p>
          <a:p>
            <a:pPr marL="355600" marR="114935" indent="-342900">
              <a:lnSpc>
                <a:spcPts val="3760"/>
              </a:lnSpc>
              <a:spcBef>
                <a:spcPts val="960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z="3200" spc="-5">
                <a:latin typeface="Arial"/>
                <a:cs typeface="Arial"/>
              </a:rPr>
              <a:t>Enter the </a:t>
            </a:r>
            <a:r>
              <a:rPr dirty="0" sz="3200" spc="-10">
                <a:latin typeface="Arial"/>
                <a:cs typeface="Arial"/>
              </a:rPr>
              <a:t>speed (PWM setting) </a:t>
            </a:r>
            <a:r>
              <a:rPr dirty="0" sz="3200" spc="-5">
                <a:latin typeface="Arial"/>
                <a:cs typeface="Arial"/>
              </a:rPr>
              <a:t>from the  serial port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(</a:t>
            </a:r>
            <a:r>
              <a:rPr dirty="0" sz="3200" b="1">
                <a:solidFill>
                  <a:srgbClr val="B54A10"/>
                </a:solidFill>
                <a:latin typeface="Consolas"/>
                <a:cs typeface="Consolas"/>
              </a:rPr>
              <a:t>Serial</a:t>
            </a:r>
            <a:r>
              <a:rPr dirty="0" sz="3200">
                <a:solidFill>
                  <a:srgbClr val="B54A10"/>
                </a:solidFill>
                <a:latin typeface="Consolas"/>
                <a:cs typeface="Consolas"/>
              </a:rPr>
              <a:t>.parseInt</a:t>
            </a:r>
            <a:r>
              <a:rPr dirty="0" sz="320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99690" marR="5080" indent="-155257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Controlling Relays and  Solenoids</a:t>
            </a:r>
          </a:p>
        </p:txBody>
      </p:sp>
      <p:sp>
        <p:nvSpPr>
          <p:cNvPr id="5" name="object 5"/>
          <p:cNvSpPr/>
          <p:nvPr/>
        </p:nvSpPr>
        <p:spPr>
          <a:xfrm>
            <a:off x="685800" y="1752600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19400" y="1905000"/>
            <a:ext cx="2353055" cy="1390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86400" y="1981199"/>
            <a:ext cx="3872484" cy="4501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33600" y="6629400"/>
            <a:ext cx="3048000" cy="5234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29027" y="6624828"/>
            <a:ext cx="3057905" cy="5280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29027" y="6624828"/>
            <a:ext cx="3058160" cy="532765"/>
          </a:xfrm>
          <a:custGeom>
            <a:avLst/>
            <a:gdLst/>
            <a:ahLst/>
            <a:cxnLst/>
            <a:rect l="l" t="t" r="r" b="b"/>
            <a:pathLst>
              <a:path w="3058160" h="532765">
                <a:moveTo>
                  <a:pt x="3057906" y="531114"/>
                </a:moveTo>
                <a:lnTo>
                  <a:pt x="3057906" y="2285"/>
                </a:lnTo>
                <a:lnTo>
                  <a:pt x="3055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3048000" y="9905"/>
                </a:lnTo>
                <a:lnTo>
                  <a:pt x="3048000" y="4571"/>
                </a:lnTo>
                <a:lnTo>
                  <a:pt x="3052572" y="9905"/>
                </a:lnTo>
                <a:lnTo>
                  <a:pt x="3052572" y="532638"/>
                </a:lnTo>
                <a:lnTo>
                  <a:pt x="3055620" y="532638"/>
                </a:lnTo>
                <a:lnTo>
                  <a:pt x="3057906" y="531114"/>
                </a:lnTo>
                <a:close/>
              </a:path>
              <a:path w="3058160" h="532765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3058160" h="532765">
                <a:moveTo>
                  <a:pt x="9906" y="52349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6" y="523494"/>
                </a:lnTo>
                <a:close/>
              </a:path>
              <a:path w="3058160" h="532765">
                <a:moveTo>
                  <a:pt x="3052572" y="523494"/>
                </a:moveTo>
                <a:lnTo>
                  <a:pt x="4572" y="523494"/>
                </a:lnTo>
                <a:lnTo>
                  <a:pt x="9906" y="528066"/>
                </a:lnTo>
                <a:lnTo>
                  <a:pt x="9906" y="532638"/>
                </a:lnTo>
                <a:lnTo>
                  <a:pt x="3048000" y="532638"/>
                </a:lnTo>
                <a:lnTo>
                  <a:pt x="3048000" y="528066"/>
                </a:lnTo>
                <a:lnTo>
                  <a:pt x="3052572" y="523494"/>
                </a:lnTo>
                <a:close/>
              </a:path>
              <a:path w="3058160" h="532765">
                <a:moveTo>
                  <a:pt x="9906" y="532638"/>
                </a:moveTo>
                <a:lnTo>
                  <a:pt x="9906" y="528066"/>
                </a:lnTo>
                <a:lnTo>
                  <a:pt x="4572" y="523494"/>
                </a:lnTo>
                <a:lnTo>
                  <a:pt x="4572" y="532638"/>
                </a:lnTo>
                <a:lnTo>
                  <a:pt x="9906" y="532638"/>
                </a:lnTo>
                <a:close/>
              </a:path>
              <a:path w="3058160" h="532765">
                <a:moveTo>
                  <a:pt x="3052572" y="9905"/>
                </a:moveTo>
                <a:lnTo>
                  <a:pt x="3048000" y="4571"/>
                </a:lnTo>
                <a:lnTo>
                  <a:pt x="3048000" y="9905"/>
                </a:lnTo>
                <a:lnTo>
                  <a:pt x="3052572" y="9905"/>
                </a:lnTo>
                <a:close/>
              </a:path>
              <a:path w="3058160" h="532765">
                <a:moveTo>
                  <a:pt x="3052572" y="523494"/>
                </a:moveTo>
                <a:lnTo>
                  <a:pt x="3052572" y="9905"/>
                </a:lnTo>
                <a:lnTo>
                  <a:pt x="3048000" y="9905"/>
                </a:lnTo>
                <a:lnTo>
                  <a:pt x="3048000" y="523494"/>
                </a:lnTo>
                <a:lnTo>
                  <a:pt x="3052572" y="523494"/>
                </a:lnTo>
                <a:close/>
              </a:path>
              <a:path w="3058160" h="532765">
                <a:moveTo>
                  <a:pt x="3052572" y="532638"/>
                </a:moveTo>
                <a:lnTo>
                  <a:pt x="3052572" y="523494"/>
                </a:lnTo>
                <a:lnTo>
                  <a:pt x="3048000" y="528066"/>
                </a:lnTo>
                <a:lnTo>
                  <a:pt x="3048000" y="532638"/>
                </a:lnTo>
                <a:lnTo>
                  <a:pt x="30525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93139" y="3478783"/>
            <a:ext cx="3976370" cy="36309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ts val="365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Electromechanically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650"/>
              </a:lnSpc>
            </a:pPr>
            <a:r>
              <a:rPr dirty="0" sz="3200" spc="-10">
                <a:latin typeface="Arial"/>
                <a:cs typeface="Arial"/>
              </a:rPr>
              <a:t>-actuated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switch</a:t>
            </a:r>
            <a:endParaRPr sz="3200">
              <a:latin typeface="Arial"/>
              <a:cs typeface="Arial"/>
            </a:endParaRPr>
          </a:p>
          <a:p>
            <a:pPr marL="355600" marR="320675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Provides </a:t>
            </a:r>
            <a:r>
              <a:rPr dirty="0" sz="3200" spc="-10">
                <a:latin typeface="Arial"/>
                <a:cs typeface="Arial"/>
              </a:rPr>
              <a:t>electrical  isolation</a:t>
            </a:r>
            <a:endParaRPr sz="3200">
              <a:latin typeface="Arial"/>
              <a:cs typeface="Arial"/>
            </a:endParaRPr>
          </a:p>
          <a:p>
            <a:pPr marL="355600" marR="655955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25">
                <a:latin typeface="Arial"/>
                <a:cs typeface="Arial"/>
              </a:rPr>
              <a:t>Typically </a:t>
            </a:r>
            <a:r>
              <a:rPr dirty="0" sz="3200" spc="-5">
                <a:latin typeface="Arial"/>
                <a:cs typeface="Arial"/>
              </a:rPr>
              <a:t>few </a:t>
            </a:r>
            <a:r>
              <a:rPr dirty="0" sz="3200" spc="-10">
                <a:latin typeface="Arial"/>
                <a:cs typeface="Arial"/>
              </a:rPr>
              <a:t>ms  response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  <a:p>
            <a:pPr marL="1378585" marR="19050" indent="150495">
              <a:lnSpc>
                <a:spcPct val="100000"/>
              </a:lnSpc>
              <a:spcBef>
                <a:spcPts val="2320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Note: Arduino cannot supply  enough current to drive relay</a:t>
            </a:r>
            <a:r>
              <a:rPr dirty="0" sz="14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coil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9314" y="5328665"/>
            <a:ext cx="3510915" cy="1568450"/>
          </a:xfrm>
          <a:custGeom>
            <a:avLst/>
            <a:gdLst/>
            <a:ahLst/>
            <a:cxnLst/>
            <a:rect l="l" t="t" r="r" b="b"/>
            <a:pathLst>
              <a:path w="3510915" h="1568450">
                <a:moveTo>
                  <a:pt x="3510534" y="11430"/>
                </a:moveTo>
                <a:lnTo>
                  <a:pt x="3505200" y="0"/>
                </a:lnTo>
                <a:lnTo>
                  <a:pt x="0" y="1556766"/>
                </a:lnTo>
                <a:lnTo>
                  <a:pt x="5334" y="1568196"/>
                </a:lnTo>
                <a:lnTo>
                  <a:pt x="3510534" y="114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74607" y="5170511"/>
            <a:ext cx="330200" cy="252095"/>
          </a:xfrm>
          <a:custGeom>
            <a:avLst/>
            <a:gdLst/>
            <a:ahLst/>
            <a:cxnLst/>
            <a:rect l="l" t="t" r="r" b="b"/>
            <a:pathLst>
              <a:path w="330200" h="252095">
                <a:moveTo>
                  <a:pt x="329946" y="125388"/>
                </a:moveTo>
                <a:lnTo>
                  <a:pt x="329946" y="118530"/>
                </a:lnTo>
                <a:lnTo>
                  <a:pt x="329184" y="111672"/>
                </a:lnTo>
                <a:lnTo>
                  <a:pt x="315820" y="74388"/>
                </a:lnTo>
                <a:lnTo>
                  <a:pt x="261436" y="22248"/>
                </a:lnTo>
                <a:lnTo>
                  <a:pt x="224857" y="7389"/>
                </a:lnTo>
                <a:lnTo>
                  <a:pt x="184979" y="0"/>
                </a:lnTo>
                <a:lnTo>
                  <a:pt x="144022" y="79"/>
                </a:lnTo>
                <a:lnTo>
                  <a:pt x="104207" y="7625"/>
                </a:lnTo>
                <a:lnTo>
                  <a:pt x="67753" y="22636"/>
                </a:lnTo>
                <a:lnTo>
                  <a:pt x="36881" y="45109"/>
                </a:lnTo>
                <a:lnTo>
                  <a:pt x="761" y="112434"/>
                </a:lnTo>
                <a:lnTo>
                  <a:pt x="0" y="119292"/>
                </a:lnTo>
                <a:lnTo>
                  <a:pt x="0" y="133008"/>
                </a:lnTo>
                <a:lnTo>
                  <a:pt x="762" y="139866"/>
                </a:lnTo>
                <a:lnTo>
                  <a:pt x="2286" y="145962"/>
                </a:lnTo>
                <a:lnTo>
                  <a:pt x="16211" y="180517"/>
                </a:lnTo>
                <a:lnTo>
                  <a:pt x="25146" y="191527"/>
                </a:lnTo>
                <a:lnTo>
                  <a:pt x="25146" y="120054"/>
                </a:lnTo>
                <a:lnTo>
                  <a:pt x="25908" y="115482"/>
                </a:lnTo>
                <a:lnTo>
                  <a:pt x="62655" y="56473"/>
                </a:lnTo>
                <a:lnTo>
                  <a:pt x="129650" y="27474"/>
                </a:lnTo>
                <a:lnTo>
                  <a:pt x="168011" y="24238"/>
                </a:lnTo>
                <a:lnTo>
                  <a:pt x="206160" y="28514"/>
                </a:lnTo>
                <a:lnTo>
                  <a:pt x="241504" y="40306"/>
                </a:lnTo>
                <a:lnTo>
                  <a:pt x="271453" y="59619"/>
                </a:lnTo>
                <a:lnTo>
                  <a:pt x="293415" y="86454"/>
                </a:lnTo>
                <a:lnTo>
                  <a:pt x="304800" y="120816"/>
                </a:lnTo>
                <a:lnTo>
                  <a:pt x="304800" y="193621"/>
                </a:lnTo>
                <a:lnTo>
                  <a:pt x="306064" y="192381"/>
                </a:lnTo>
                <a:lnTo>
                  <a:pt x="322906" y="161917"/>
                </a:lnTo>
                <a:lnTo>
                  <a:pt x="329946" y="125388"/>
                </a:lnTo>
                <a:close/>
              </a:path>
              <a:path w="330200" h="252095">
                <a:moveTo>
                  <a:pt x="304800" y="193621"/>
                </a:moveTo>
                <a:lnTo>
                  <a:pt x="304800" y="131484"/>
                </a:lnTo>
                <a:lnTo>
                  <a:pt x="291300" y="168473"/>
                </a:lnTo>
                <a:lnTo>
                  <a:pt x="265475" y="196502"/>
                </a:lnTo>
                <a:lnTo>
                  <a:pt x="230742" y="215547"/>
                </a:lnTo>
                <a:lnTo>
                  <a:pt x="190518" y="225586"/>
                </a:lnTo>
                <a:lnTo>
                  <a:pt x="148223" y="226594"/>
                </a:lnTo>
                <a:lnTo>
                  <a:pt x="107272" y="218550"/>
                </a:lnTo>
                <a:lnTo>
                  <a:pt x="71085" y="201429"/>
                </a:lnTo>
                <a:lnTo>
                  <a:pt x="43078" y="175209"/>
                </a:lnTo>
                <a:lnTo>
                  <a:pt x="26670" y="139866"/>
                </a:lnTo>
                <a:lnTo>
                  <a:pt x="25146" y="130722"/>
                </a:lnTo>
                <a:lnTo>
                  <a:pt x="25146" y="191527"/>
                </a:lnTo>
                <a:lnTo>
                  <a:pt x="67877" y="229130"/>
                </a:lnTo>
                <a:lnTo>
                  <a:pt x="139061" y="250941"/>
                </a:lnTo>
                <a:lnTo>
                  <a:pt x="177384" y="251995"/>
                </a:lnTo>
                <a:lnTo>
                  <a:pt x="215081" y="246586"/>
                </a:lnTo>
                <a:lnTo>
                  <a:pt x="250316" y="234795"/>
                </a:lnTo>
                <a:lnTo>
                  <a:pt x="281256" y="216700"/>
                </a:lnTo>
                <a:lnTo>
                  <a:pt x="304800" y="193621"/>
                </a:lnTo>
                <a:close/>
              </a:path>
            </a:pathLst>
          </a:custGeom>
          <a:solidFill>
            <a:srgbClr val="1E768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1889" y="741680"/>
            <a:ext cx="521589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Relay Driver</a:t>
            </a:r>
            <a:r>
              <a:rPr dirty="0" sz="4400"/>
              <a:t> </a:t>
            </a:r>
            <a:r>
              <a:rPr dirty="0" sz="4400" spc="-5"/>
              <a:t>Circuit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2059939" y="5375402"/>
            <a:ext cx="630872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NPN transistor: acts like a current-controlled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switch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MOSFET will also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marL="355600" marR="50165" indent="-342900">
              <a:lnSpc>
                <a:spcPts val="1920"/>
              </a:lnSpc>
              <a:spcBef>
                <a:spcPts val="4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Diode </a:t>
            </a:r>
            <a:r>
              <a:rPr dirty="0" sz="2000" spc="-10">
                <a:latin typeface="Arial"/>
                <a:cs typeface="Arial"/>
              </a:rPr>
              <a:t>prevents back-EMF </a:t>
            </a:r>
            <a:r>
              <a:rPr dirty="0" sz="2000" spc="-5">
                <a:latin typeface="Arial"/>
                <a:cs typeface="Arial"/>
              </a:rPr>
              <a:t>(associated with </a:t>
            </a:r>
            <a:r>
              <a:rPr dirty="0" sz="2000" spc="-10">
                <a:latin typeface="Arial"/>
                <a:cs typeface="Arial"/>
              </a:rPr>
              <a:t>inductive  loads)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Coil </a:t>
            </a:r>
            <a:r>
              <a:rPr dirty="0" sz="2000" spc="-10">
                <a:latin typeface="Arial"/>
                <a:cs typeface="Arial"/>
              </a:rPr>
              <a:t>voltage supply </a:t>
            </a:r>
            <a:r>
              <a:rPr dirty="0" sz="2000" spc="-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Arduino </a:t>
            </a:r>
            <a:r>
              <a:rPr dirty="0" sz="2000" spc="-5">
                <a:latin typeface="Arial"/>
                <a:cs typeface="Arial"/>
              </a:rPr>
              <a:t>share </a:t>
            </a:r>
            <a:r>
              <a:rPr dirty="0" sz="2000" spc="-10">
                <a:latin typeface="Arial"/>
                <a:cs typeface="Arial"/>
              </a:rPr>
              <a:t>common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0" y="1828800"/>
            <a:ext cx="6725030" cy="349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00" y="3724655"/>
            <a:ext cx="2040635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7845" marR="5080" indent="-3063875">
              <a:lnSpc>
                <a:spcPct val="100000"/>
              </a:lnSpc>
              <a:spcBef>
                <a:spcPts val="100"/>
              </a:spcBef>
              <a:tabLst>
                <a:tab pos="2981325" algn="l"/>
              </a:tabLst>
            </a:pPr>
            <a:r>
              <a:rPr dirty="0"/>
              <a:t>Activity </a:t>
            </a:r>
            <a:r>
              <a:rPr dirty="0" spc="-75"/>
              <a:t>11:	</a:t>
            </a:r>
            <a:r>
              <a:rPr dirty="0"/>
              <a:t>Bidirectional</a:t>
            </a:r>
            <a:r>
              <a:rPr dirty="0" spc="-80"/>
              <a:t> </a:t>
            </a:r>
            <a:r>
              <a:rPr dirty="0"/>
              <a:t>Motor  Driver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139" y="1878583"/>
            <a:ext cx="6901815" cy="13906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Build a circuit (and write an </a:t>
            </a:r>
            <a:r>
              <a:rPr dirty="0" sz="3200" spc="-10">
                <a:latin typeface="Arial"/>
                <a:cs typeface="Arial"/>
              </a:rPr>
              <a:t>Arduino  sketch) </a:t>
            </a:r>
            <a:r>
              <a:rPr dirty="0" sz="3200" spc="-5">
                <a:latin typeface="Arial"/>
                <a:cs typeface="Arial"/>
              </a:rPr>
              <a:t>that will use a </a:t>
            </a:r>
            <a:r>
              <a:rPr dirty="0" sz="3200" spc="-10">
                <a:latin typeface="Arial"/>
                <a:cs typeface="Arial"/>
              </a:rPr>
              <a:t>DPDT </a:t>
            </a:r>
            <a:r>
              <a:rPr dirty="0" sz="3200" spc="-5">
                <a:latin typeface="Arial"/>
                <a:cs typeface="Arial"/>
              </a:rPr>
              <a:t>relay </a:t>
            </a:r>
            <a:r>
              <a:rPr dirty="0" sz="3200" spc="-10">
                <a:latin typeface="Arial"/>
                <a:cs typeface="Arial"/>
              </a:rPr>
              <a:t>to  change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 spc="-10">
                <a:latin typeface="Arial"/>
                <a:cs typeface="Arial"/>
              </a:rPr>
              <a:t>direction </a:t>
            </a:r>
            <a:r>
              <a:rPr dirty="0" sz="3200" spc="-5">
                <a:latin typeface="Arial"/>
                <a:cs typeface="Arial"/>
              </a:rPr>
              <a:t>of a DC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motor: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4114800"/>
            <a:ext cx="3733800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38427" y="4110228"/>
            <a:ext cx="3743705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8427" y="4110228"/>
            <a:ext cx="3743960" cy="594360"/>
          </a:xfrm>
          <a:custGeom>
            <a:avLst/>
            <a:gdLst/>
            <a:ahLst/>
            <a:cxnLst/>
            <a:rect l="l" t="t" r="r" b="b"/>
            <a:pathLst>
              <a:path w="3743960" h="594360">
                <a:moveTo>
                  <a:pt x="3743705" y="592073"/>
                </a:moveTo>
                <a:lnTo>
                  <a:pt x="3743705" y="2285"/>
                </a:lnTo>
                <a:lnTo>
                  <a:pt x="37414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92074"/>
                </a:lnTo>
                <a:lnTo>
                  <a:pt x="2286" y="594360"/>
                </a:lnTo>
                <a:lnTo>
                  <a:pt x="4572" y="594360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733800" y="9905"/>
                </a:lnTo>
                <a:lnTo>
                  <a:pt x="3733800" y="4571"/>
                </a:lnTo>
                <a:lnTo>
                  <a:pt x="3738372" y="9905"/>
                </a:lnTo>
                <a:lnTo>
                  <a:pt x="3738372" y="594359"/>
                </a:lnTo>
                <a:lnTo>
                  <a:pt x="3741420" y="594359"/>
                </a:lnTo>
                <a:lnTo>
                  <a:pt x="3743705" y="592073"/>
                </a:lnTo>
                <a:close/>
              </a:path>
              <a:path w="3743960" h="594360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743960" h="594360">
                <a:moveTo>
                  <a:pt x="9905" y="585216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85216"/>
                </a:lnTo>
                <a:lnTo>
                  <a:pt x="9905" y="585216"/>
                </a:lnTo>
                <a:close/>
              </a:path>
              <a:path w="3743960" h="594360">
                <a:moveTo>
                  <a:pt x="3738372" y="585215"/>
                </a:moveTo>
                <a:lnTo>
                  <a:pt x="4572" y="585216"/>
                </a:lnTo>
                <a:lnTo>
                  <a:pt x="9905" y="589787"/>
                </a:lnTo>
                <a:lnTo>
                  <a:pt x="9905" y="594360"/>
                </a:lnTo>
                <a:lnTo>
                  <a:pt x="3733800" y="594359"/>
                </a:lnTo>
                <a:lnTo>
                  <a:pt x="3733800" y="589787"/>
                </a:lnTo>
                <a:lnTo>
                  <a:pt x="3738372" y="585215"/>
                </a:lnTo>
                <a:close/>
              </a:path>
              <a:path w="3743960" h="594360">
                <a:moveTo>
                  <a:pt x="9905" y="594360"/>
                </a:moveTo>
                <a:lnTo>
                  <a:pt x="9905" y="589787"/>
                </a:lnTo>
                <a:lnTo>
                  <a:pt x="4572" y="585216"/>
                </a:lnTo>
                <a:lnTo>
                  <a:pt x="4572" y="594360"/>
                </a:lnTo>
                <a:lnTo>
                  <a:pt x="9905" y="594360"/>
                </a:lnTo>
                <a:close/>
              </a:path>
              <a:path w="3743960" h="594360">
                <a:moveTo>
                  <a:pt x="3738372" y="9905"/>
                </a:moveTo>
                <a:lnTo>
                  <a:pt x="3733800" y="4571"/>
                </a:lnTo>
                <a:lnTo>
                  <a:pt x="3733800" y="9905"/>
                </a:lnTo>
                <a:lnTo>
                  <a:pt x="3738372" y="9905"/>
                </a:lnTo>
                <a:close/>
              </a:path>
              <a:path w="3743960" h="594360">
                <a:moveTo>
                  <a:pt x="3738372" y="585215"/>
                </a:moveTo>
                <a:lnTo>
                  <a:pt x="3738372" y="9905"/>
                </a:lnTo>
                <a:lnTo>
                  <a:pt x="3733800" y="9905"/>
                </a:lnTo>
                <a:lnTo>
                  <a:pt x="3733800" y="585215"/>
                </a:lnTo>
                <a:lnTo>
                  <a:pt x="3738372" y="585215"/>
                </a:lnTo>
                <a:close/>
              </a:path>
              <a:path w="3743960" h="594360">
                <a:moveTo>
                  <a:pt x="3738372" y="594359"/>
                </a:moveTo>
                <a:lnTo>
                  <a:pt x="3738372" y="585215"/>
                </a:lnTo>
                <a:lnTo>
                  <a:pt x="3733800" y="589787"/>
                </a:lnTo>
                <a:lnTo>
                  <a:pt x="3733800" y="594359"/>
                </a:lnTo>
                <a:lnTo>
                  <a:pt x="3738372" y="594359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52219" y="4141724"/>
            <a:ext cx="3514725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: this is called an H-bridge</a:t>
            </a:r>
            <a:r>
              <a:rPr dirty="0" sz="16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circuit.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00"/>
              </a:lnSpc>
            </a:pP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It can also be made with</a:t>
            </a:r>
            <a:r>
              <a:rPr dirty="0" sz="1600" spc="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transistors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0726" y="3371850"/>
            <a:ext cx="2457829" cy="3514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7510" y="741680"/>
            <a:ext cx="67246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33290" algn="l"/>
              </a:tabLst>
            </a:pPr>
            <a:r>
              <a:rPr dirty="0" sz="4400" spc="-5"/>
              <a:t>Communication:	</a:t>
            </a:r>
            <a:r>
              <a:rPr dirty="0" sz="4400"/>
              <a:t>I</a:t>
            </a:r>
            <a:r>
              <a:rPr dirty="0" baseline="24904" sz="4350"/>
              <a:t>2</a:t>
            </a:r>
            <a:r>
              <a:rPr dirty="0" sz="4400"/>
              <a:t>C,</a:t>
            </a:r>
            <a:r>
              <a:rPr dirty="0" sz="4400" spc="-75"/>
              <a:t> </a:t>
            </a:r>
            <a:r>
              <a:rPr dirty="0" sz="4400" spc="-5"/>
              <a:t>SPI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764540" y="1757916"/>
            <a:ext cx="7498715" cy="479869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I</a:t>
            </a:r>
            <a:r>
              <a:rPr dirty="0" baseline="25000" sz="3000" spc="-7">
                <a:latin typeface="Arial"/>
                <a:cs typeface="Arial"/>
              </a:rPr>
              <a:t>2</a:t>
            </a:r>
            <a:r>
              <a:rPr dirty="0" sz="3000" spc="-5">
                <a:latin typeface="Arial"/>
                <a:cs typeface="Arial"/>
              </a:rPr>
              <a:t>C (Inter-Integrated Circuit)</a:t>
            </a:r>
            <a:endParaRPr sz="3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320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Developed by</a:t>
            </a:r>
            <a:r>
              <a:rPr dirty="0" sz="2600" spc="2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Phillips</a:t>
            </a:r>
            <a:endParaRPr sz="2600">
              <a:latin typeface="Arial"/>
              <a:cs typeface="Arial"/>
            </a:endParaRPr>
          </a:p>
          <a:p>
            <a:pPr lvl="1" marL="755650" marR="72390" indent="-285750">
              <a:lnSpc>
                <a:spcPts val="281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Speed = 100 kHz, 400 kHz, and 3.4 MHz </a:t>
            </a:r>
            <a:r>
              <a:rPr dirty="0" sz="2600" spc="-10" i="1">
                <a:latin typeface="Arial"/>
                <a:cs typeface="Arial"/>
              </a:rPr>
              <a:t>(not  </a:t>
            </a:r>
            <a:r>
              <a:rPr dirty="0" sz="2600" spc="-5" i="1">
                <a:latin typeface="Arial"/>
                <a:cs typeface="Arial"/>
              </a:rPr>
              <a:t>supported by</a:t>
            </a:r>
            <a:r>
              <a:rPr dirty="0" sz="2600" spc="-70" i="1">
                <a:latin typeface="Arial"/>
                <a:cs typeface="Arial"/>
              </a:rPr>
              <a:t> </a:t>
            </a:r>
            <a:r>
              <a:rPr dirty="0" sz="2600" spc="-5" i="1">
                <a:latin typeface="Arial"/>
                <a:cs typeface="Arial"/>
              </a:rPr>
              <a:t>Arduino)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265"/>
              </a:spcBef>
              <a:buChar char="–"/>
              <a:tabLst>
                <a:tab pos="755650" algn="l"/>
              </a:tabLst>
            </a:pPr>
            <a:r>
              <a:rPr dirty="0" sz="2600" spc="-55">
                <a:latin typeface="Arial"/>
                <a:cs typeface="Arial"/>
              </a:rPr>
              <a:t>Two </a:t>
            </a:r>
            <a:r>
              <a:rPr dirty="0" sz="2600" spc="-10">
                <a:latin typeface="Arial"/>
                <a:cs typeface="Arial"/>
              </a:rPr>
              <a:t>bi-directional </a:t>
            </a:r>
            <a:r>
              <a:rPr dirty="0" sz="2600" spc="-5">
                <a:latin typeface="Arial"/>
                <a:cs typeface="Arial"/>
              </a:rPr>
              <a:t>lines: 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SDA,</a:t>
            </a:r>
            <a:r>
              <a:rPr dirty="0" sz="2600" spc="1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SCL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315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Multiple slaves can share same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bus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SPI (Serial Peripheral </a:t>
            </a:r>
            <a:r>
              <a:rPr dirty="0" sz="3000">
                <a:latin typeface="Arial"/>
                <a:cs typeface="Arial"/>
              </a:rPr>
              <a:t>Interface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Bus)</a:t>
            </a:r>
            <a:endParaRPr sz="30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320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Speed = 1-100 MHz (clock/device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limited)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315"/>
              </a:spcBef>
              <a:buChar char="–"/>
              <a:tabLst>
                <a:tab pos="755650" algn="l"/>
              </a:tabLst>
            </a:pPr>
            <a:r>
              <a:rPr dirty="0" sz="2600" spc="-10">
                <a:latin typeface="Arial"/>
                <a:cs typeface="Arial"/>
              </a:rPr>
              <a:t>Four-wire </a:t>
            </a:r>
            <a:r>
              <a:rPr dirty="0" sz="2600" spc="-5">
                <a:latin typeface="Arial"/>
                <a:cs typeface="Arial"/>
              </a:rPr>
              <a:t>bus: 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SCLK, MOSI, MISO,</a:t>
            </a:r>
            <a:r>
              <a:rPr dirty="0" sz="2600" spc="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SS</a:t>
            </a:r>
            <a:endParaRPr sz="2600">
              <a:latin typeface="Arial"/>
              <a:cs typeface="Arial"/>
            </a:endParaRPr>
          </a:p>
          <a:p>
            <a:pPr lvl="1" marL="755015" indent="-285115">
              <a:lnSpc>
                <a:spcPts val="2965"/>
              </a:lnSpc>
              <a:spcBef>
                <a:spcPts val="310"/>
              </a:spcBef>
              <a:buChar char="–"/>
              <a:tabLst>
                <a:tab pos="755650" algn="l"/>
              </a:tabLst>
            </a:pPr>
            <a:r>
              <a:rPr dirty="0" sz="2600" spc="-5">
                <a:latin typeface="Arial"/>
                <a:cs typeface="Arial"/>
              </a:rPr>
              <a:t>Multiple slaves can share same</a:t>
            </a:r>
            <a:r>
              <a:rPr dirty="0" sz="2600" spc="65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bus</a:t>
            </a:r>
            <a:endParaRPr sz="2600">
              <a:latin typeface="Arial"/>
              <a:cs typeface="Arial"/>
            </a:endParaRPr>
          </a:p>
          <a:p>
            <a:pPr marL="755650">
              <a:lnSpc>
                <a:spcPts val="2965"/>
              </a:lnSpc>
            </a:pPr>
            <a:r>
              <a:rPr dirty="0" sz="2600" spc="-5">
                <a:latin typeface="Arial"/>
                <a:cs typeface="Arial"/>
              </a:rPr>
              <a:t>(but each needs a dedicated 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dirty="0" sz="2600" spc="-5">
                <a:latin typeface="Arial"/>
                <a:cs typeface="Arial"/>
              </a:rPr>
              <a:t>, slave</a:t>
            </a:r>
            <a:r>
              <a:rPr dirty="0" sz="2600" spc="18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select)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0" y="1981200"/>
            <a:ext cx="857250" cy="9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1" y="6312408"/>
            <a:ext cx="1237488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92985" marR="5080" indent="-19373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Connecting Multiple Devices  </a:t>
            </a:r>
            <a:r>
              <a:rPr dirty="0"/>
              <a:t>(I</a:t>
            </a:r>
            <a:r>
              <a:rPr dirty="0" baseline="25157" sz="3975"/>
              <a:t>2</a:t>
            </a:r>
            <a:r>
              <a:rPr dirty="0" sz="4000"/>
              <a:t>C </a:t>
            </a:r>
            <a:r>
              <a:rPr dirty="0" sz="4000" spc="-5"/>
              <a:t>and</a:t>
            </a:r>
            <a:r>
              <a:rPr dirty="0" sz="4000" spc="-15"/>
              <a:t> </a:t>
            </a:r>
            <a:r>
              <a:rPr dirty="0" sz="4000" spc="-5"/>
              <a:t>SPI)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5161812" y="2738628"/>
            <a:ext cx="4206977" cy="3450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1227" y="3653028"/>
            <a:ext cx="4060977" cy="1438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55901" y="5286247"/>
            <a:ext cx="18008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4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6"/>
              </a:rPr>
              <a:t>http://en.wikipedia.org/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301" y="2464562"/>
            <a:ext cx="772985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323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latin typeface="Arial"/>
                <a:cs typeface="Arial"/>
              </a:rPr>
              <a:t>Master with three SPI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slaves: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Master (µC) with three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baseline="25641" sz="1950">
                <a:latin typeface="Arial"/>
                <a:cs typeface="Arial"/>
              </a:rPr>
              <a:t>2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slaves: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5116" y="741680"/>
            <a:ext cx="540893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So what </a:t>
            </a:r>
            <a:r>
              <a:rPr dirty="0" sz="4400" spc="-5" i="1">
                <a:latin typeface="Arial"/>
                <a:cs typeface="Arial"/>
              </a:rPr>
              <a:t>is</a:t>
            </a:r>
            <a:r>
              <a:rPr dirty="0" sz="4400" spc="-180" i="1">
                <a:latin typeface="Arial"/>
                <a:cs typeface="Arial"/>
              </a:rPr>
              <a:t> </a:t>
            </a:r>
            <a:r>
              <a:rPr dirty="0" sz="4400" spc="-5"/>
              <a:t>Arduino?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6770" y="1401699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586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5539" y="1852996"/>
            <a:ext cx="6386195" cy="49530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500" spc="-15">
                <a:latin typeface="Arial"/>
                <a:cs typeface="Arial"/>
              </a:rPr>
              <a:t>It’s </a:t>
            </a:r>
            <a:r>
              <a:rPr dirty="0" sz="2500">
                <a:latin typeface="Arial"/>
                <a:cs typeface="Arial"/>
              </a:rPr>
              <a:t>a </a:t>
            </a:r>
            <a:r>
              <a:rPr dirty="0" sz="2500" b="1" i="1">
                <a:latin typeface="Arial"/>
                <a:cs typeface="Arial"/>
              </a:rPr>
              <a:t>movement</a:t>
            </a:r>
            <a:r>
              <a:rPr dirty="0" sz="2500">
                <a:latin typeface="Arial"/>
                <a:cs typeface="Arial"/>
              </a:rPr>
              <a:t>, </a:t>
            </a:r>
            <a:r>
              <a:rPr dirty="0" sz="2500" spc="-5">
                <a:latin typeface="Arial"/>
                <a:cs typeface="Arial"/>
              </a:rPr>
              <a:t>not </a:t>
            </a:r>
            <a:r>
              <a:rPr dirty="0" sz="2500">
                <a:latin typeface="Arial"/>
                <a:cs typeface="Arial"/>
              </a:rPr>
              <a:t>a</a:t>
            </a:r>
            <a:r>
              <a:rPr dirty="0" sz="2500" spc="-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microcontroller:</a:t>
            </a:r>
            <a:endParaRPr sz="2500">
              <a:latin typeface="Arial"/>
              <a:cs typeface="Arial"/>
            </a:endParaRPr>
          </a:p>
          <a:p>
            <a:pPr marL="354965" marR="591820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"/>
                <a:cs typeface="Arial"/>
              </a:rPr>
              <a:t>Founded by Massimo Banzi and David  Cuartielles </a:t>
            </a:r>
            <a:r>
              <a:rPr dirty="0" sz="2500">
                <a:latin typeface="Arial"/>
                <a:cs typeface="Arial"/>
              </a:rPr>
              <a:t>in</a:t>
            </a:r>
            <a:r>
              <a:rPr dirty="0" sz="2500" spc="-25">
                <a:latin typeface="Arial"/>
                <a:cs typeface="Arial"/>
              </a:rPr>
              <a:t> </a:t>
            </a:r>
            <a:r>
              <a:rPr dirty="0" sz="2500" spc="-5">
                <a:latin typeface="Arial"/>
                <a:cs typeface="Arial"/>
              </a:rPr>
              <a:t>2005</a:t>
            </a:r>
            <a:endParaRPr sz="25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"/>
                <a:cs typeface="Arial"/>
              </a:rPr>
              <a:t>Based on “Wiring Platform”, which dates </a:t>
            </a:r>
            <a:r>
              <a:rPr dirty="0" sz="2500">
                <a:latin typeface="Arial"/>
                <a:cs typeface="Arial"/>
              </a:rPr>
              <a:t>to  2003</a:t>
            </a:r>
            <a:endParaRPr sz="2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"/>
                <a:cs typeface="Arial"/>
              </a:rPr>
              <a:t>Open-source hardware platform</a:t>
            </a:r>
            <a:endParaRPr sz="2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"/>
                <a:cs typeface="Arial"/>
              </a:rPr>
              <a:t>Open source development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 spc="-5">
                <a:latin typeface="Arial"/>
                <a:cs typeface="Arial"/>
              </a:rPr>
              <a:t>environment</a:t>
            </a:r>
            <a:endParaRPr sz="2500">
              <a:latin typeface="Arial"/>
              <a:cs typeface="Arial"/>
            </a:endParaRPr>
          </a:p>
          <a:p>
            <a:pPr lvl="1" marL="755650" marR="215900" indent="-285750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2200" spc="-5">
                <a:latin typeface="Arial"/>
                <a:cs typeface="Arial"/>
              </a:rPr>
              <a:t>Easy-to learn language and libraries (based  on </a:t>
            </a:r>
            <a:r>
              <a:rPr dirty="0" sz="2200">
                <a:latin typeface="Arial"/>
                <a:cs typeface="Arial"/>
              </a:rPr>
              <a:t>Wiring </a:t>
            </a:r>
            <a:r>
              <a:rPr dirty="0" sz="2200" spc="-5">
                <a:latin typeface="Arial"/>
                <a:cs typeface="Arial"/>
              </a:rPr>
              <a:t>language)</a:t>
            </a:r>
            <a:endParaRPr sz="2200">
              <a:latin typeface="Arial"/>
              <a:cs typeface="Arial"/>
            </a:endParaRPr>
          </a:p>
          <a:p>
            <a:pPr lvl="1" marL="755650" marR="133985" indent="-285750">
              <a:lnSpc>
                <a:spcPct val="100000"/>
              </a:lnSpc>
              <a:spcBef>
                <a:spcPts val="52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2200" spc="-5">
                <a:latin typeface="Arial"/>
                <a:cs typeface="Arial"/>
              </a:rPr>
              <a:t>Integrated development environment </a:t>
            </a:r>
            <a:r>
              <a:rPr dirty="0" sz="2200">
                <a:latin typeface="Arial"/>
                <a:cs typeface="Arial"/>
              </a:rPr>
              <a:t>(based  </a:t>
            </a:r>
            <a:r>
              <a:rPr dirty="0" sz="2200" spc="-5">
                <a:latin typeface="Arial"/>
                <a:cs typeface="Arial"/>
              </a:rPr>
              <a:t>on </a:t>
            </a:r>
            <a:r>
              <a:rPr dirty="0" sz="2200">
                <a:latin typeface="Arial"/>
                <a:cs typeface="Arial"/>
              </a:rPr>
              <a:t>Processing </a:t>
            </a:r>
            <a:r>
              <a:rPr dirty="0" sz="2200" spc="-5">
                <a:latin typeface="Arial"/>
                <a:cs typeface="Arial"/>
              </a:rPr>
              <a:t>programming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environment)</a:t>
            </a:r>
            <a:endParaRPr sz="22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30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z="2200" spc="-5">
                <a:latin typeface="Arial"/>
                <a:cs typeface="Arial"/>
              </a:rPr>
              <a:t>Available </a:t>
            </a:r>
            <a:r>
              <a:rPr dirty="0" sz="2200">
                <a:latin typeface="Arial"/>
                <a:cs typeface="Arial"/>
              </a:rPr>
              <a:t>for Windows / Mac /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Linux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0" y="1828800"/>
            <a:ext cx="1463928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1000" y="3962400"/>
            <a:ext cx="1474546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5486" y="741680"/>
            <a:ext cx="710692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SPI and </a:t>
            </a:r>
            <a:r>
              <a:rPr dirty="0" sz="4400"/>
              <a:t>I</a:t>
            </a:r>
            <a:r>
              <a:rPr dirty="0" baseline="24904" sz="4350"/>
              <a:t>2</a:t>
            </a:r>
            <a:r>
              <a:rPr dirty="0" sz="4400"/>
              <a:t>C </a:t>
            </a:r>
            <a:r>
              <a:rPr dirty="0" sz="4400" spc="-5"/>
              <a:t>on the</a:t>
            </a:r>
            <a:r>
              <a:rPr dirty="0" sz="4400" spc="-140"/>
              <a:t> </a:t>
            </a:r>
            <a:r>
              <a:rPr dirty="0" sz="4400" spc="-5"/>
              <a:t>Arduino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031740" y="2618486"/>
            <a:ext cx="4135754" cy="353695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SPI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pins</a:t>
            </a:r>
            <a:r>
              <a:rPr dirty="0" sz="2400" spc="-5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SCK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serial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clock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MISO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master in, slave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MOSI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master out slave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SS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slave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select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baseline="24305" sz="2400" spc="-7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pins</a:t>
            </a:r>
            <a:r>
              <a:rPr dirty="0" sz="2400" spc="-5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SDA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data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SCL = clock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38" y="2895600"/>
            <a:ext cx="4351866" cy="3351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7604" y="3245357"/>
            <a:ext cx="146304" cy="139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200" y="2209800"/>
            <a:ext cx="990600" cy="339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2628" y="2205227"/>
            <a:ext cx="1000505" cy="3436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2628" y="2205227"/>
            <a:ext cx="1000760" cy="348615"/>
          </a:xfrm>
          <a:custGeom>
            <a:avLst/>
            <a:gdLst/>
            <a:ahLst/>
            <a:cxnLst/>
            <a:rect l="l" t="t" r="r" b="b"/>
            <a:pathLst>
              <a:path w="1000760" h="348614">
                <a:moveTo>
                  <a:pt x="1000506" y="345948"/>
                </a:moveTo>
                <a:lnTo>
                  <a:pt x="1000506" y="2286"/>
                </a:lnTo>
                <a:lnTo>
                  <a:pt x="998219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990600" y="9906"/>
                </a:lnTo>
                <a:lnTo>
                  <a:pt x="990600" y="4572"/>
                </a:lnTo>
                <a:lnTo>
                  <a:pt x="995172" y="9906"/>
                </a:lnTo>
                <a:lnTo>
                  <a:pt x="995172" y="348234"/>
                </a:lnTo>
                <a:lnTo>
                  <a:pt x="998219" y="348234"/>
                </a:lnTo>
                <a:lnTo>
                  <a:pt x="1000506" y="345948"/>
                </a:lnTo>
                <a:close/>
              </a:path>
              <a:path w="1000760" h="34861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000760" h="348614">
                <a:moveTo>
                  <a:pt x="9906" y="33909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6" y="339090"/>
                </a:lnTo>
                <a:close/>
              </a:path>
              <a:path w="1000760" h="348614">
                <a:moveTo>
                  <a:pt x="995172" y="339090"/>
                </a:moveTo>
                <a:lnTo>
                  <a:pt x="4572" y="339090"/>
                </a:lnTo>
                <a:lnTo>
                  <a:pt x="9906" y="343662"/>
                </a:lnTo>
                <a:lnTo>
                  <a:pt x="9906" y="348234"/>
                </a:lnTo>
                <a:lnTo>
                  <a:pt x="990600" y="348234"/>
                </a:lnTo>
                <a:lnTo>
                  <a:pt x="990600" y="343662"/>
                </a:lnTo>
                <a:lnTo>
                  <a:pt x="995172" y="339090"/>
                </a:lnTo>
                <a:close/>
              </a:path>
              <a:path w="1000760" h="348614">
                <a:moveTo>
                  <a:pt x="9906" y="348234"/>
                </a:moveTo>
                <a:lnTo>
                  <a:pt x="9906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6" y="348234"/>
                </a:lnTo>
                <a:close/>
              </a:path>
              <a:path w="1000760" h="348614">
                <a:moveTo>
                  <a:pt x="995172" y="9906"/>
                </a:moveTo>
                <a:lnTo>
                  <a:pt x="990600" y="4572"/>
                </a:lnTo>
                <a:lnTo>
                  <a:pt x="990600" y="9906"/>
                </a:lnTo>
                <a:lnTo>
                  <a:pt x="995172" y="9906"/>
                </a:lnTo>
                <a:close/>
              </a:path>
              <a:path w="1000760" h="348614">
                <a:moveTo>
                  <a:pt x="995172" y="339090"/>
                </a:moveTo>
                <a:lnTo>
                  <a:pt x="995172" y="9906"/>
                </a:lnTo>
                <a:lnTo>
                  <a:pt x="990600" y="9906"/>
                </a:lnTo>
                <a:lnTo>
                  <a:pt x="990600" y="339090"/>
                </a:lnTo>
                <a:lnTo>
                  <a:pt x="995172" y="339090"/>
                </a:lnTo>
                <a:close/>
              </a:path>
              <a:path w="1000760" h="348614">
                <a:moveTo>
                  <a:pt x="995172" y="348234"/>
                </a:moveTo>
                <a:lnTo>
                  <a:pt x="995172" y="339090"/>
                </a:lnTo>
                <a:lnTo>
                  <a:pt x="990600" y="343662"/>
                </a:lnTo>
                <a:lnTo>
                  <a:pt x="990600" y="348234"/>
                </a:lnTo>
                <a:lnTo>
                  <a:pt x="9951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05376" y="2232151"/>
            <a:ext cx="71310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dirty="0" sz="1600" spc="-8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(10)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600" y="3245357"/>
            <a:ext cx="419100" cy="139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0" y="2209800"/>
            <a:ext cx="1143000" cy="3390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3427" y="2205227"/>
            <a:ext cx="1152905" cy="3436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43427" y="2205227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4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4572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4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4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4">
                <a:moveTo>
                  <a:pt x="1147572" y="9906"/>
                </a:moveTo>
                <a:lnTo>
                  <a:pt x="1143000" y="4572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45027" y="2232151"/>
            <a:ext cx="9486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MOSI</a:t>
            </a:r>
            <a:r>
              <a:rPr dirty="0" sz="1600" spc="-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0000FF"/>
                </a:solidFill>
                <a:latin typeface="Arial"/>
                <a:cs typeface="Arial"/>
              </a:rPr>
              <a:t>(11)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28800" y="2209800"/>
            <a:ext cx="1143000" cy="3390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24227" y="2205227"/>
            <a:ext cx="1152906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4227" y="2205227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4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4572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4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4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4">
                <a:moveTo>
                  <a:pt x="1147572" y="9906"/>
                </a:moveTo>
                <a:lnTo>
                  <a:pt x="1143000" y="4572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18207" y="2232151"/>
            <a:ext cx="9639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MISO</a:t>
            </a:r>
            <a:r>
              <a:rPr dirty="0" sz="160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(12)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00" y="2209800"/>
            <a:ext cx="1143000" cy="3390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5027" y="2205227"/>
            <a:ext cx="1152906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5027" y="2205227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4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4572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4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4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4">
                <a:moveTo>
                  <a:pt x="1147572" y="9906"/>
                </a:moveTo>
                <a:lnTo>
                  <a:pt x="1143000" y="4572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44727" y="2232151"/>
            <a:ext cx="8718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00FF"/>
                </a:solidFill>
                <a:latin typeface="Arial"/>
                <a:cs typeface="Arial"/>
              </a:rPr>
              <a:t>SCK</a:t>
            </a:r>
            <a:r>
              <a:rPr dirty="0" sz="1600" spc="-8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(13)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98470" y="2542794"/>
            <a:ext cx="1767205" cy="721360"/>
          </a:xfrm>
          <a:custGeom>
            <a:avLst/>
            <a:gdLst/>
            <a:ahLst/>
            <a:cxnLst/>
            <a:rect l="l" t="t" r="r" b="b"/>
            <a:pathLst>
              <a:path w="1767204" h="721360">
                <a:moveTo>
                  <a:pt x="1767078" y="11429"/>
                </a:moveTo>
                <a:lnTo>
                  <a:pt x="1761744" y="0"/>
                </a:lnTo>
                <a:lnTo>
                  <a:pt x="0" y="709421"/>
                </a:lnTo>
                <a:lnTo>
                  <a:pt x="4572" y="720851"/>
                </a:lnTo>
                <a:lnTo>
                  <a:pt x="1767078" y="1142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56738" y="2544317"/>
            <a:ext cx="767715" cy="718820"/>
          </a:xfrm>
          <a:custGeom>
            <a:avLst/>
            <a:gdLst/>
            <a:ahLst/>
            <a:cxnLst/>
            <a:rect l="l" t="t" r="r" b="b"/>
            <a:pathLst>
              <a:path w="767714" h="718820">
                <a:moveTo>
                  <a:pt x="767333" y="9143"/>
                </a:moveTo>
                <a:lnTo>
                  <a:pt x="758952" y="0"/>
                </a:lnTo>
                <a:lnTo>
                  <a:pt x="0" y="708659"/>
                </a:lnTo>
                <a:lnTo>
                  <a:pt x="8381" y="718565"/>
                </a:lnTo>
                <a:lnTo>
                  <a:pt x="767333" y="914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94966" y="2545842"/>
            <a:ext cx="335280" cy="715010"/>
          </a:xfrm>
          <a:custGeom>
            <a:avLst/>
            <a:gdLst/>
            <a:ahLst/>
            <a:cxnLst/>
            <a:rect l="l" t="t" r="r" b="b"/>
            <a:pathLst>
              <a:path w="335280" h="715010">
                <a:moveTo>
                  <a:pt x="335280" y="709421"/>
                </a:moveTo>
                <a:lnTo>
                  <a:pt x="11429" y="0"/>
                </a:lnTo>
                <a:lnTo>
                  <a:pt x="0" y="5333"/>
                </a:lnTo>
                <a:lnTo>
                  <a:pt x="323850" y="714755"/>
                </a:lnTo>
                <a:lnTo>
                  <a:pt x="335280" y="70942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78813" y="2542794"/>
            <a:ext cx="1412240" cy="721360"/>
          </a:xfrm>
          <a:custGeom>
            <a:avLst/>
            <a:gdLst/>
            <a:ahLst/>
            <a:cxnLst/>
            <a:rect l="l" t="t" r="r" b="b"/>
            <a:pathLst>
              <a:path w="1412239" h="721360">
                <a:moveTo>
                  <a:pt x="1411986" y="709421"/>
                </a:moveTo>
                <a:lnTo>
                  <a:pt x="5334" y="0"/>
                </a:lnTo>
                <a:lnTo>
                  <a:pt x="0" y="11429"/>
                </a:lnTo>
                <a:lnTo>
                  <a:pt x="1406652" y="720851"/>
                </a:lnTo>
                <a:lnTo>
                  <a:pt x="1411986" y="70942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57294" y="5859779"/>
            <a:ext cx="284225" cy="1394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48000" y="6400800"/>
            <a:ext cx="1143000" cy="3390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43427" y="6396228"/>
            <a:ext cx="1152906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43427" y="6396228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5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4572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5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5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5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5">
                <a:moveTo>
                  <a:pt x="1147572" y="9906"/>
                </a:moveTo>
                <a:lnTo>
                  <a:pt x="1143000" y="4572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5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5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171698" y="6423152"/>
            <a:ext cx="89471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00FF"/>
                </a:solidFill>
                <a:latin typeface="Arial"/>
                <a:cs typeface="Arial"/>
              </a:rPr>
              <a:t>SDA</a:t>
            </a:r>
            <a:r>
              <a:rPr dirty="0" sz="1600" spc="-8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(A4)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19600" y="6400800"/>
            <a:ext cx="1143000" cy="3390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15028" y="6396228"/>
            <a:ext cx="1152905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15028" y="6396228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5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4572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5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5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5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5">
                <a:moveTo>
                  <a:pt x="1147572" y="9906"/>
                </a:moveTo>
                <a:lnTo>
                  <a:pt x="1143000" y="4572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5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5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555490" y="6423152"/>
            <a:ext cx="871219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00FF"/>
                </a:solidFill>
                <a:latin typeface="Arial"/>
                <a:cs typeface="Arial"/>
              </a:rPr>
              <a:t>SCL</a:t>
            </a:r>
            <a:r>
              <a:rPr dirty="0" sz="1600" spc="-9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(A5)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16452" y="5981700"/>
            <a:ext cx="717550" cy="425450"/>
          </a:xfrm>
          <a:custGeom>
            <a:avLst/>
            <a:gdLst/>
            <a:ahLst/>
            <a:cxnLst/>
            <a:rect l="l" t="t" r="r" b="b"/>
            <a:pathLst>
              <a:path w="717550" h="425450">
                <a:moveTo>
                  <a:pt x="717042" y="10668"/>
                </a:moveTo>
                <a:lnTo>
                  <a:pt x="710946" y="0"/>
                </a:lnTo>
                <a:lnTo>
                  <a:pt x="0" y="413766"/>
                </a:lnTo>
                <a:lnTo>
                  <a:pt x="6858" y="425195"/>
                </a:lnTo>
                <a:lnTo>
                  <a:pt x="717042" y="106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464558" y="5981700"/>
            <a:ext cx="531495" cy="424815"/>
          </a:xfrm>
          <a:custGeom>
            <a:avLst/>
            <a:gdLst/>
            <a:ahLst/>
            <a:cxnLst/>
            <a:rect l="l" t="t" r="r" b="b"/>
            <a:pathLst>
              <a:path w="531495" h="424814">
                <a:moveTo>
                  <a:pt x="531114" y="414528"/>
                </a:moveTo>
                <a:lnTo>
                  <a:pt x="7620" y="0"/>
                </a:lnTo>
                <a:lnTo>
                  <a:pt x="0" y="9906"/>
                </a:lnTo>
                <a:lnTo>
                  <a:pt x="522732" y="424434"/>
                </a:lnTo>
                <a:lnTo>
                  <a:pt x="531114" y="41452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1625" y="741680"/>
            <a:ext cx="791400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Basic Arduino </a:t>
            </a:r>
            <a:r>
              <a:rPr dirty="0" sz="4400" spc="5"/>
              <a:t>I</a:t>
            </a:r>
            <a:r>
              <a:rPr dirty="0" baseline="24904" sz="4350" spc="7"/>
              <a:t>2</a:t>
            </a:r>
            <a:r>
              <a:rPr dirty="0" sz="4400" spc="5"/>
              <a:t>C</a:t>
            </a:r>
            <a:r>
              <a:rPr dirty="0" sz="4400" spc="-160"/>
              <a:t> </a:t>
            </a:r>
            <a:r>
              <a:rPr dirty="0" sz="4400" spc="-5"/>
              <a:t>Commands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504" y="1898904"/>
          <a:ext cx="8935085" cy="2969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343400"/>
              </a:tblGrid>
              <a:tr h="47586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COMMAND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EXPLANATION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</a:tr>
              <a:tr h="682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Wire.begin</a:t>
                      </a:r>
                      <a:r>
                        <a:rPr dirty="0" sz="2000" spc="-5">
                          <a:latin typeface="Consolas"/>
                          <a:cs typeface="Consolas"/>
                        </a:rPr>
                        <a:t>()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33375" indent="-635">
                        <a:lnSpc>
                          <a:spcPts val="2350"/>
                        </a:lnSpc>
                        <a:spcBef>
                          <a:spcPts val="270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Join the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25641" sz="19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bus as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master (usually  invoked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setup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Wire.beginTransmission</a:t>
                      </a:r>
                      <a:r>
                        <a:rPr dirty="0" sz="2000" spc="-5">
                          <a:latin typeface="Consolas"/>
                          <a:cs typeface="Consolas"/>
                        </a:rPr>
                        <a:t>(address)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623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Begin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communicating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to a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slave 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device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Wire.write</a:t>
                      </a:r>
                      <a:r>
                        <a:rPr dirty="0" sz="2000" spc="-5">
                          <a:latin typeface="Consolas"/>
                          <a:cs typeface="Consolas"/>
                        </a:rPr>
                        <a:t>(byte)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74065" indent="-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5">
                          <a:latin typeface="Arial"/>
                          <a:cs typeface="Arial"/>
                        </a:rPr>
                        <a:t>Write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one byte to 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25641" sz="1950" spc="7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bus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(after 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request)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Wire.endTransmission</a:t>
                      </a:r>
                      <a:r>
                        <a:rPr dirty="0" sz="2000" spc="-5">
                          <a:latin typeface="Consolas"/>
                          <a:cs typeface="Consolas"/>
                        </a:rPr>
                        <a:t>(address)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End transmission to slave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device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057400" y="6553200"/>
            <a:ext cx="3505200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2827" y="6548628"/>
            <a:ext cx="3515105" cy="528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2827" y="6548628"/>
            <a:ext cx="3515360" cy="532765"/>
          </a:xfrm>
          <a:custGeom>
            <a:avLst/>
            <a:gdLst/>
            <a:ahLst/>
            <a:cxnLst/>
            <a:rect l="l" t="t" r="r" b="b"/>
            <a:pathLst>
              <a:path w="3515360" h="532765">
                <a:moveTo>
                  <a:pt x="3515105" y="531114"/>
                </a:moveTo>
                <a:lnTo>
                  <a:pt x="3515105" y="2285"/>
                </a:lnTo>
                <a:lnTo>
                  <a:pt x="3512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1" y="532638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505200" y="9905"/>
                </a:lnTo>
                <a:lnTo>
                  <a:pt x="3505200" y="4571"/>
                </a:lnTo>
                <a:lnTo>
                  <a:pt x="3509772" y="9905"/>
                </a:lnTo>
                <a:lnTo>
                  <a:pt x="3509772" y="532638"/>
                </a:lnTo>
                <a:lnTo>
                  <a:pt x="3512820" y="532638"/>
                </a:lnTo>
                <a:lnTo>
                  <a:pt x="3515105" y="531114"/>
                </a:lnTo>
                <a:close/>
              </a:path>
              <a:path w="3515360" h="5327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515360" h="532765">
                <a:moveTo>
                  <a:pt x="9905" y="523494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5" y="523494"/>
                </a:lnTo>
                <a:close/>
              </a:path>
              <a:path w="3515360" h="532765">
                <a:moveTo>
                  <a:pt x="3509772" y="523494"/>
                </a:moveTo>
                <a:lnTo>
                  <a:pt x="4572" y="523494"/>
                </a:lnTo>
                <a:lnTo>
                  <a:pt x="9905" y="528065"/>
                </a:lnTo>
                <a:lnTo>
                  <a:pt x="9905" y="532638"/>
                </a:lnTo>
                <a:lnTo>
                  <a:pt x="3505200" y="532638"/>
                </a:lnTo>
                <a:lnTo>
                  <a:pt x="3505200" y="528066"/>
                </a:lnTo>
                <a:lnTo>
                  <a:pt x="3509772" y="523494"/>
                </a:lnTo>
                <a:close/>
              </a:path>
              <a:path w="3515360" h="532765">
                <a:moveTo>
                  <a:pt x="9905" y="532638"/>
                </a:moveTo>
                <a:lnTo>
                  <a:pt x="9905" y="528065"/>
                </a:lnTo>
                <a:lnTo>
                  <a:pt x="4572" y="523494"/>
                </a:lnTo>
                <a:lnTo>
                  <a:pt x="4571" y="532638"/>
                </a:lnTo>
                <a:lnTo>
                  <a:pt x="9905" y="532638"/>
                </a:lnTo>
                <a:close/>
              </a:path>
              <a:path w="3515360" h="532765">
                <a:moveTo>
                  <a:pt x="3509772" y="9905"/>
                </a:moveTo>
                <a:lnTo>
                  <a:pt x="3505200" y="4571"/>
                </a:lnTo>
                <a:lnTo>
                  <a:pt x="3505200" y="9905"/>
                </a:lnTo>
                <a:lnTo>
                  <a:pt x="3509772" y="9905"/>
                </a:lnTo>
                <a:close/>
              </a:path>
              <a:path w="3515360" h="532765">
                <a:moveTo>
                  <a:pt x="3509772" y="523494"/>
                </a:moveTo>
                <a:lnTo>
                  <a:pt x="3509772" y="9905"/>
                </a:lnTo>
                <a:lnTo>
                  <a:pt x="3505200" y="9905"/>
                </a:lnTo>
                <a:lnTo>
                  <a:pt x="3505200" y="523494"/>
                </a:lnTo>
                <a:lnTo>
                  <a:pt x="3509772" y="523494"/>
                </a:lnTo>
                <a:close/>
              </a:path>
              <a:path w="3515360" h="532765">
                <a:moveTo>
                  <a:pt x="3509772" y="532638"/>
                </a:moveTo>
                <a:lnTo>
                  <a:pt x="3509772" y="523494"/>
                </a:lnTo>
                <a:lnTo>
                  <a:pt x="3505200" y="528066"/>
                </a:lnTo>
                <a:lnTo>
                  <a:pt x="3505200" y="532638"/>
                </a:lnTo>
                <a:lnTo>
                  <a:pt x="35097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14626" y="6581647"/>
            <a:ext cx="3190875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66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you must include the Wire</a:t>
            </a:r>
            <a:r>
              <a:rPr dirty="0" sz="1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library: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dirty="0" sz="1400">
                <a:latin typeface="Consolas"/>
                <a:cs typeface="Consolas"/>
              </a:rPr>
              <a:t>#include &lt;Wire.h&gt;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0" y="6553200"/>
            <a:ext cx="2819399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10428" y="6548628"/>
            <a:ext cx="2829306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0428" y="6548628"/>
            <a:ext cx="2829560" cy="532765"/>
          </a:xfrm>
          <a:custGeom>
            <a:avLst/>
            <a:gdLst/>
            <a:ahLst/>
            <a:cxnLst/>
            <a:rect l="l" t="t" r="r" b="b"/>
            <a:pathLst>
              <a:path w="2829559" h="532765">
                <a:moveTo>
                  <a:pt x="2829306" y="531114"/>
                </a:moveTo>
                <a:lnTo>
                  <a:pt x="2829306" y="2286"/>
                </a:lnTo>
                <a:lnTo>
                  <a:pt x="28270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1" y="532638"/>
                </a:lnTo>
                <a:lnTo>
                  <a:pt x="4572" y="9906"/>
                </a:lnTo>
                <a:lnTo>
                  <a:pt x="9906" y="4572"/>
                </a:lnTo>
                <a:lnTo>
                  <a:pt x="9905" y="9906"/>
                </a:lnTo>
                <a:lnTo>
                  <a:pt x="2819400" y="9906"/>
                </a:lnTo>
                <a:lnTo>
                  <a:pt x="2819400" y="4572"/>
                </a:lnTo>
                <a:lnTo>
                  <a:pt x="2823972" y="9906"/>
                </a:lnTo>
                <a:lnTo>
                  <a:pt x="2823972" y="532638"/>
                </a:lnTo>
                <a:lnTo>
                  <a:pt x="2827020" y="532638"/>
                </a:lnTo>
                <a:lnTo>
                  <a:pt x="2829306" y="531114"/>
                </a:lnTo>
                <a:close/>
              </a:path>
              <a:path w="2829559" h="532765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829559" h="532765">
                <a:moveTo>
                  <a:pt x="9906" y="52349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6" y="523494"/>
                </a:lnTo>
                <a:close/>
              </a:path>
              <a:path w="2829559" h="532765">
                <a:moveTo>
                  <a:pt x="2823972" y="523494"/>
                </a:moveTo>
                <a:lnTo>
                  <a:pt x="4572" y="523494"/>
                </a:lnTo>
                <a:lnTo>
                  <a:pt x="9906" y="528066"/>
                </a:lnTo>
                <a:lnTo>
                  <a:pt x="9905" y="532638"/>
                </a:lnTo>
                <a:lnTo>
                  <a:pt x="2819400" y="532638"/>
                </a:lnTo>
                <a:lnTo>
                  <a:pt x="2819400" y="528066"/>
                </a:lnTo>
                <a:lnTo>
                  <a:pt x="2823972" y="523494"/>
                </a:lnTo>
                <a:close/>
              </a:path>
              <a:path w="2829559" h="532765">
                <a:moveTo>
                  <a:pt x="9905" y="532638"/>
                </a:moveTo>
                <a:lnTo>
                  <a:pt x="9906" y="528066"/>
                </a:lnTo>
                <a:lnTo>
                  <a:pt x="4572" y="523494"/>
                </a:lnTo>
                <a:lnTo>
                  <a:pt x="4571" y="532638"/>
                </a:lnTo>
                <a:lnTo>
                  <a:pt x="9905" y="532638"/>
                </a:lnTo>
                <a:close/>
              </a:path>
              <a:path w="2829559" h="532765">
                <a:moveTo>
                  <a:pt x="2823972" y="9906"/>
                </a:moveTo>
                <a:lnTo>
                  <a:pt x="2819400" y="4572"/>
                </a:lnTo>
                <a:lnTo>
                  <a:pt x="2819400" y="9906"/>
                </a:lnTo>
                <a:lnTo>
                  <a:pt x="2823972" y="9906"/>
                </a:lnTo>
                <a:close/>
              </a:path>
              <a:path w="2829559" h="532765">
                <a:moveTo>
                  <a:pt x="2823972" y="523494"/>
                </a:moveTo>
                <a:lnTo>
                  <a:pt x="2823972" y="9906"/>
                </a:lnTo>
                <a:lnTo>
                  <a:pt x="2819400" y="9906"/>
                </a:lnTo>
                <a:lnTo>
                  <a:pt x="2819400" y="523494"/>
                </a:lnTo>
                <a:lnTo>
                  <a:pt x="2823972" y="523494"/>
                </a:lnTo>
                <a:close/>
              </a:path>
              <a:path w="2829559" h="532765">
                <a:moveTo>
                  <a:pt x="2823972" y="532638"/>
                </a:moveTo>
                <a:lnTo>
                  <a:pt x="2823972" y="523494"/>
                </a:lnTo>
                <a:lnTo>
                  <a:pt x="2819400" y="528066"/>
                </a:lnTo>
                <a:lnTo>
                  <a:pt x="2819400" y="532638"/>
                </a:lnTo>
                <a:lnTo>
                  <a:pt x="28239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929376" y="6577076"/>
            <a:ext cx="2390775" cy="4565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05104" marR="5080" indent="-193040">
              <a:lnSpc>
                <a:spcPct val="102099"/>
              </a:lnSpc>
              <a:spcBef>
                <a:spcPts val="60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400">
                <a:latin typeface="Consolas"/>
                <a:cs typeface="Consolas"/>
              </a:rPr>
              <a:t>()</a:t>
            </a:r>
            <a:r>
              <a:rPr dirty="0" sz="1400" spc="-415">
                <a:latin typeface="Consolas"/>
                <a:cs typeface="Consolas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not needed  for </a:t>
            </a:r>
            <a:r>
              <a:rPr dirty="0" sz="140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baseline="24691" sz="135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0000FF"/>
                </a:solidFill>
                <a:latin typeface="Arial"/>
                <a:cs typeface="Arial"/>
              </a:rPr>
              <a:t>C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on pins A4 and</a:t>
            </a:r>
            <a:r>
              <a:rPr dirty="0" sz="1400" spc="-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6124" y="772922"/>
            <a:ext cx="75653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3970" algn="l"/>
              </a:tabLst>
            </a:pPr>
            <a:r>
              <a:rPr dirty="0"/>
              <a:t>Example:	MCP4725 12-bit</a:t>
            </a:r>
            <a:r>
              <a:rPr dirty="0" spc="-95"/>
              <a:t> </a:t>
            </a:r>
            <a:r>
              <a:rPr dirty="0"/>
              <a:t>DAC</a:t>
            </a:r>
          </a:p>
        </p:txBody>
      </p:sp>
      <p:sp>
        <p:nvSpPr>
          <p:cNvPr id="5" name="object 5"/>
          <p:cNvSpPr/>
          <p:nvPr/>
        </p:nvSpPr>
        <p:spPr>
          <a:xfrm>
            <a:off x="886205" y="2695595"/>
            <a:ext cx="8286750" cy="514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540" y="1929638"/>
            <a:ext cx="6769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MCP4725 write command (taken from data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sheet)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7155" y="3257550"/>
            <a:ext cx="1762760" cy="158115"/>
          </a:xfrm>
          <a:custGeom>
            <a:avLst/>
            <a:gdLst/>
            <a:ahLst/>
            <a:cxnLst/>
            <a:rect l="l" t="t" r="r" b="b"/>
            <a:pathLst>
              <a:path w="1762760" h="158114">
                <a:moveTo>
                  <a:pt x="19050" y="81534"/>
                </a:moveTo>
                <a:lnTo>
                  <a:pt x="19050" y="72390"/>
                </a:lnTo>
                <a:lnTo>
                  <a:pt x="17525" y="71628"/>
                </a:lnTo>
                <a:lnTo>
                  <a:pt x="17525" y="70866"/>
                </a:lnTo>
                <a:lnTo>
                  <a:pt x="13765" y="57068"/>
                </a:lnTo>
                <a:lnTo>
                  <a:pt x="11663" y="43438"/>
                </a:lnTo>
                <a:lnTo>
                  <a:pt x="10587" y="29616"/>
                </a:lnTo>
                <a:lnTo>
                  <a:pt x="9906" y="15240"/>
                </a:lnTo>
                <a:lnTo>
                  <a:pt x="9906" y="0"/>
                </a:lnTo>
                <a:lnTo>
                  <a:pt x="0" y="762"/>
                </a:lnTo>
                <a:lnTo>
                  <a:pt x="0" y="16002"/>
                </a:lnTo>
                <a:lnTo>
                  <a:pt x="1026" y="30266"/>
                </a:lnTo>
                <a:lnTo>
                  <a:pt x="2505" y="46343"/>
                </a:lnTo>
                <a:lnTo>
                  <a:pt x="5207" y="62109"/>
                </a:lnTo>
                <a:lnTo>
                  <a:pt x="9906" y="75438"/>
                </a:lnTo>
                <a:lnTo>
                  <a:pt x="10668" y="77724"/>
                </a:lnTo>
                <a:lnTo>
                  <a:pt x="11430" y="77724"/>
                </a:lnTo>
                <a:lnTo>
                  <a:pt x="11430" y="78486"/>
                </a:lnTo>
                <a:lnTo>
                  <a:pt x="12954" y="80010"/>
                </a:lnTo>
                <a:lnTo>
                  <a:pt x="13765" y="80059"/>
                </a:lnTo>
                <a:lnTo>
                  <a:pt x="14478" y="80772"/>
                </a:lnTo>
                <a:lnTo>
                  <a:pt x="16001" y="80772"/>
                </a:lnTo>
                <a:lnTo>
                  <a:pt x="16763" y="81534"/>
                </a:lnTo>
                <a:lnTo>
                  <a:pt x="17525" y="81534"/>
                </a:lnTo>
                <a:lnTo>
                  <a:pt x="17525" y="71628"/>
                </a:lnTo>
                <a:lnTo>
                  <a:pt x="18287" y="71628"/>
                </a:lnTo>
                <a:lnTo>
                  <a:pt x="18287" y="81534"/>
                </a:lnTo>
                <a:lnTo>
                  <a:pt x="19050" y="81534"/>
                </a:lnTo>
                <a:close/>
              </a:path>
              <a:path w="1762760" h="158114">
                <a:moveTo>
                  <a:pt x="19050" y="72390"/>
                </a:moveTo>
                <a:lnTo>
                  <a:pt x="18287" y="71628"/>
                </a:lnTo>
                <a:lnTo>
                  <a:pt x="17525" y="71628"/>
                </a:lnTo>
                <a:lnTo>
                  <a:pt x="19050" y="72390"/>
                </a:lnTo>
                <a:close/>
              </a:path>
              <a:path w="1762760" h="158114">
                <a:moveTo>
                  <a:pt x="881185" y="92933"/>
                </a:moveTo>
                <a:lnTo>
                  <a:pt x="880980" y="91765"/>
                </a:lnTo>
                <a:lnTo>
                  <a:pt x="876300" y="77724"/>
                </a:lnTo>
                <a:lnTo>
                  <a:pt x="874776" y="75438"/>
                </a:lnTo>
                <a:lnTo>
                  <a:pt x="874776" y="74676"/>
                </a:lnTo>
                <a:lnTo>
                  <a:pt x="874014" y="74676"/>
                </a:lnTo>
                <a:lnTo>
                  <a:pt x="873252" y="73152"/>
                </a:lnTo>
                <a:lnTo>
                  <a:pt x="872490" y="73152"/>
                </a:lnTo>
                <a:lnTo>
                  <a:pt x="871728" y="72390"/>
                </a:lnTo>
                <a:lnTo>
                  <a:pt x="870966" y="72390"/>
                </a:lnTo>
                <a:lnTo>
                  <a:pt x="869442" y="71628"/>
                </a:lnTo>
                <a:lnTo>
                  <a:pt x="18287" y="71628"/>
                </a:lnTo>
                <a:lnTo>
                  <a:pt x="19050" y="72390"/>
                </a:lnTo>
                <a:lnTo>
                  <a:pt x="19050" y="81534"/>
                </a:lnTo>
                <a:lnTo>
                  <a:pt x="866394" y="81534"/>
                </a:lnTo>
                <a:lnTo>
                  <a:pt x="866394" y="80772"/>
                </a:lnTo>
                <a:lnTo>
                  <a:pt x="867156" y="81026"/>
                </a:lnTo>
                <a:lnTo>
                  <a:pt x="867156" y="80772"/>
                </a:lnTo>
                <a:lnTo>
                  <a:pt x="868680" y="81534"/>
                </a:lnTo>
                <a:lnTo>
                  <a:pt x="868680" y="84668"/>
                </a:lnTo>
                <a:lnTo>
                  <a:pt x="871601" y="93763"/>
                </a:lnTo>
                <a:lnTo>
                  <a:pt x="873923" y="109142"/>
                </a:lnTo>
                <a:lnTo>
                  <a:pt x="875338" y="124813"/>
                </a:lnTo>
                <a:lnTo>
                  <a:pt x="876300" y="137160"/>
                </a:lnTo>
                <a:lnTo>
                  <a:pt x="877326" y="122895"/>
                </a:lnTo>
                <a:lnTo>
                  <a:pt x="878805" y="106818"/>
                </a:lnTo>
                <a:lnTo>
                  <a:pt x="881185" y="92933"/>
                </a:lnTo>
                <a:close/>
              </a:path>
              <a:path w="1762760" h="158114">
                <a:moveTo>
                  <a:pt x="867410" y="81280"/>
                </a:moveTo>
                <a:lnTo>
                  <a:pt x="867308" y="81076"/>
                </a:lnTo>
                <a:lnTo>
                  <a:pt x="866394" y="80772"/>
                </a:lnTo>
                <a:lnTo>
                  <a:pt x="867410" y="81280"/>
                </a:lnTo>
                <a:close/>
              </a:path>
              <a:path w="1762760" h="158114">
                <a:moveTo>
                  <a:pt x="867537" y="81534"/>
                </a:moveTo>
                <a:lnTo>
                  <a:pt x="867410" y="81280"/>
                </a:lnTo>
                <a:lnTo>
                  <a:pt x="866394" y="80772"/>
                </a:lnTo>
                <a:lnTo>
                  <a:pt x="866394" y="81534"/>
                </a:lnTo>
                <a:lnTo>
                  <a:pt x="867537" y="81534"/>
                </a:lnTo>
                <a:close/>
              </a:path>
              <a:path w="1762760" h="158114">
                <a:moveTo>
                  <a:pt x="868680" y="81534"/>
                </a:moveTo>
                <a:lnTo>
                  <a:pt x="867156" y="80772"/>
                </a:lnTo>
                <a:lnTo>
                  <a:pt x="867537" y="81153"/>
                </a:lnTo>
                <a:lnTo>
                  <a:pt x="868680" y="81534"/>
                </a:lnTo>
                <a:close/>
              </a:path>
              <a:path w="1762760" h="158114">
                <a:moveTo>
                  <a:pt x="867537" y="81153"/>
                </a:moveTo>
                <a:lnTo>
                  <a:pt x="867156" y="80772"/>
                </a:lnTo>
                <a:lnTo>
                  <a:pt x="867308" y="81076"/>
                </a:lnTo>
                <a:lnTo>
                  <a:pt x="867537" y="81153"/>
                </a:lnTo>
                <a:close/>
              </a:path>
              <a:path w="1762760" h="158114">
                <a:moveTo>
                  <a:pt x="867308" y="81076"/>
                </a:moveTo>
                <a:lnTo>
                  <a:pt x="867156" y="80772"/>
                </a:lnTo>
                <a:lnTo>
                  <a:pt x="867156" y="81026"/>
                </a:lnTo>
                <a:lnTo>
                  <a:pt x="867308" y="81076"/>
                </a:lnTo>
                <a:close/>
              </a:path>
              <a:path w="1762760" h="158114">
                <a:moveTo>
                  <a:pt x="867918" y="81534"/>
                </a:moveTo>
                <a:lnTo>
                  <a:pt x="867537" y="81153"/>
                </a:lnTo>
                <a:lnTo>
                  <a:pt x="867308" y="81076"/>
                </a:lnTo>
                <a:lnTo>
                  <a:pt x="867410" y="81280"/>
                </a:lnTo>
                <a:lnTo>
                  <a:pt x="867918" y="81534"/>
                </a:lnTo>
                <a:close/>
              </a:path>
              <a:path w="1762760" h="158114">
                <a:moveTo>
                  <a:pt x="867918" y="81534"/>
                </a:moveTo>
                <a:lnTo>
                  <a:pt x="867410" y="81280"/>
                </a:lnTo>
                <a:lnTo>
                  <a:pt x="867537" y="81534"/>
                </a:lnTo>
                <a:lnTo>
                  <a:pt x="867918" y="81534"/>
                </a:lnTo>
                <a:close/>
              </a:path>
              <a:path w="1762760" h="158114">
                <a:moveTo>
                  <a:pt x="868680" y="81534"/>
                </a:moveTo>
                <a:lnTo>
                  <a:pt x="867537" y="81153"/>
                </a:lnTo>
                <a:lnTo>
                  <a:pt x="867918" y="81534"/>
                </a:lnTo>
                <a:lnTo>
                  <a:pt x="868680" y="81534"/>
                </a:lnTo>
                <a:close/>
              </a:path>
              <a:path w="1762760" h="158114">
                <a:moveTo>
                  <a:pt x="868680" y="84668"/>
                </a:moveTo>
                <a:lnTo>
                  <a:pt x="868680" y="81534"/>
                </a:lnTo>
                <a:lnTo>
                  <a:pt x="867537" y="81534"/>
                </a:lnTo>
                <a:lnTo>
                  <a:pt x="867918" y="82296"/>
                </a:lnTo>
                <a:lnTo>
                  <a:pt x="868680" y="84668"/>
                </a:lnTo>
                <a:close/>
              </a:path>
              <a:path w="1762760" h="158114">
                <a:moveTo>
                  <a:pt x="886206" y="152400"/>
                </a:moveTo>
                <a:lnTo>
                  <a:pt x="885444" y="137160"/>
                </a:lnTo>
                <a:lnTo>
                  <a:pt x="884899" y="122318"/>
                </a:lnTo>
                <a:lnTo>
                  <a:pt x="883629" y="106908"/>
                </a:lnTo>
                <a:lnTo>
                  <a:pt x="881185" y="92933"/>
                </a:lnTo>
                <a:lnTo>
                  <a:pt x="878805" y="106818"/>
                </a:lnTo>
                <a:lnTo>
                  <a:pt x="877326" y="122895"/>
                </a:lnTo>
                <a:lnTo>
                  <a:pt x="876300" y="137160"/>
                </a:lnTo>
                <a:lnTo>
                  <a:pt x="876300" y="152400"/>
                </a:lnTo>
                <a:lnTo>
                  <a:pt x="886206" y="152400"/>
                </a:lnTo>
                <a:close/>
              </a:path>
              <a:path w="1762760" h="158114">
                <a:moveTo>
                  <a:pt x="886206" y="153162"/>
                </a:moveTo>
                <a:lnTo>
                  <a:pt x="886206" y="152400"/>
                </a:lnTo>
                <a:lnTo>
                  <a:pt x="876300" y="152400"/>
                </a:lnTo>
                <a:lnTo>
                  <a:pt x="876300" y="155448"/>
                </a:lnTo>
                <a:lnTo>
                  <a:pt x="878586" y="157734"/>
                </a:lnTo>
                <a:lnTo>
                  <a:pt x="883919" y="157734"/>
                </a:lnTo>
                <a:lnTo>
                  <a:pt x="885444" y="155448"/>
                </a:lnTo>
                <a:lnTo>
                  <a:pt x="886206" y="153162"/>
                </a:lnTo>
                <a:close/>
              </a:path>
              <a:path w="1762760" h="158114">
                <a:moveTo>
                  <a:pt x="1743837" y="71628"/>
                </a:moveTo>
                <a:lnTo>
                  <a:pt x="892302" y="71628"/>
                </a:lnTo>
                <a:lnTo>
                  <a:pt x="890778" y="72390"/>
                </a:lnTo>
                <a:lnTo>
                  <a:pt x="890065" y="73102"/>
                </a:lnTo>
                <a:lnTo>
                  <a:pt x="889254" y="73152"/>
                </a:lnTo>
                <a:lnTo>
                  <a:pt x="887730" y="74676"/>
                </a:lnTo>
                <a:lnTo>
                  <a:pt x="887730" y="75438"/>
                </a:lnTo>
                <a:lnTo>
                  <a:pt x="886968" y="75438"/>
                </a:lnTo>
                <a:lnTo>
                  <a:pt x="886206" y="77724"/>
                </a:lnTo>
                <a:lnTo>
                  <a:pt x="881507" y="91052"/>
                </a:lnTo>
                <a:lnTo>
                  <a:pt x="881185" y="92933"/>
                </a:lnTo>
                <a:lnTo>
                  <a:pt x="883629" y="106908"/>
                </a:lnTo>
                <a:lnTo>
                  <a:pt x="884899" y="122318"/>
                </a:lnTo>
                <a:lnTo>
                  <a:pt x="885444" y="137160"/>
                </a:lnTo>
                <a:lnTo>
                  <a:pt x="886206" y="152400"/>
                </a:lnTo>
                <a:lnTo>
                  <a:pt x="886206" y="137922"/>
                </a:lnTo>
                <a:lnTo>
                  <a:pt x="886887" y="123544"/>
                </a:lnTo>
                <a:lnTo>
                  <a:pt x="887963" y="109718"/>
                </a:lnTo>
                <a:lnTo>
                  <a:pt x="890065" y="96088"/>
                </a:lnTo>
                <a:lnTo>
                  <a:pt x="893826" y="82296"/>
                </a:lnTo>
                <a:lnTo>
                  <a:pt x="893826" y="81534"/>
                </a:lnTo>
                <a:lnTo>
                  <a:pt x="895350" y="80772"/>
                </a:lnTo>
                <a:lnTo>
                  <a:pt x="895350" y="81534"/>
                </a:lnTo>
                <a:lnTo>
                  <a:pt x="1742694" y="81534"/>
                </a:lnTo>
                <a:lnTo>
                  <a:pt x="1742694" y="72390"/>
                </a:lnTo>
                <a:lnTo>
                  <a:pt x="1743710" y="71882"/>
                </a:lnTo>
                <a:lnTo>
                  <a:pt x="1743837" y="71628"/>
                </a:lnTo>
                <a:close/>
              </a:path>
              <a:path w="1762760" h="158114">
                <a:moveTo>
                  <a:pt x="895350" y="80772"/>
                </a:moveTo>
                <a:lnTo>
                  <a:pt x="893826" y="81534"/>
                </a:lnTo>
                <a:lnTo>
                  <a:pt x="894587" y="81534"/>
                </a:lnTo>
                <a:lnTo>
                  <a:pt x="895350" y="80772"/>
                </a:lnTo>
                <a:close/>
              </a:path>
              <a:path w="1762760" h="158114">
                <a:moveTo>
                  <a:pt x="894587" y="81534"/>
                </a:moveTo>
                <a:lnTo>
                  <a:pt x="893826" y="81534"/>
                </a:lnTo>
                <a:lnTo>
                  <a:pt x="893826" y="82296"/>
                </a:lnTo>
                <a:lnTo>
                  <a:pt x="894587" y="81534"/>
                </a:lnTo>
                <a:close/>
              </a:path>
              <a:path w="1762760" h="158114">
                <a:moveTo>
                  <a:pt x="895350" y="81534"/>
                </a:moveTo>
                <a:lnTo>
                  <a:pt x="895350" y="80772"/>
                </a:lnTo>
                <a:lnTo>
                  <a:pt x="894587" y="81534"/>
                </a:lnTo>
                <a:lnTo>
                  <a:pt x="895350" y="81534"/>
                </a:lnTo>
                <a:close/>
              </a:path>
              <a:path w="1762760" h="158114">
                <a:moveTo>
                  <a:pt x="1743710" y="71882"/>
                </a:moveTo>
                <a:lnTo>
                  <a:pt x="1742694" y="72390"/>
                </a:lnTo>
                <a:lnTo>
                  <a:pt x="1743608" y="72085"/>
                </a:lnTo>
                <a:lnTo>
                  <a:pt x="1743710" y="71882"/>
                </a:lnTo>
                <a:close/>
              </a:path>
              <a:path w="1762760" h="158114">
                <a:moveTo>
                  <a:pt x="1744980" y="81534"/>
                </a:moveTo>
                <a:lnTo>
                  <a:pt x="1744980" y="71628"/>
                </a:lnTo>
                <a:lnTo>
                  <a:pt x="1743837" y="72009"/>
                </a:lnTo>
                <a:lnTo>
                  <a:pt x="1743456" y="72390"/>
                </a:lnTo>
                <a:lnTo>
                  <a:pt x="1743456" y="72136"/>
                </a:lnTo>
                <a:lnTo>
                  <a:pt x="1742694" y="72390"/>
                </a:lnTo>
                <a:lnTo>
                  <a:pt x="1742694" y="81534"/>
                </a:lnTo>
                <a:lnTo>
                  <a:pt x="1743456" y="81534"/>
                </a:lnTo>
                <a:lnTo>
                  <a:pt x="1743456" y="72390"/>
                </a:lnTo>
                <a:lnTo>
                  <a:pt x="1743608" y="72085"/>
                </a:lnTo>
                <a:lnTo>
                  <a:pt x="1743608" y="81534"/>
                </a:lnTo>
                <a:lnTo>
                  <a:pt x="1744980" y="81534"/>
                </a:lnTo>
                <a:close/>
              </a:path>
              <a:path w="1762760" h="158114">
                <a:moveTo>
                  <a:pt x="1743837" y="72009"/>
                </a:moveTo>
                <a:lnTo>
                  <a:pt x="1743608" y="72085"/>
                </a:lnTo>
                <a:lnTo>
                  <a:pt x="1743456" y="72390"/>
                </a:lnTo>
                <a:lnTo>
                  <a:pt x="1743837" y="72009"/>
                </a:lnTo>
                <a:close/>
              </a:path>
              <a:path w="1762760" h="158114">
                <a:moveTo>
                  <a:pt x="1744218" y="71628"/>
                </a:moveTo>
                <a:lnTo>
                  <a:pt x="1743710" y="71882"/>
                </a:lnTo>
                <a:lnTo>
                  <a:pt x="1743608" y="72085"/>
                </a:lnTo>
                <a:lnTo>
                  <a:pt x="1743837" y="72009"/>
                </a:lnTo>
                <a:lnTo>
                  <a:pt x="1744218" y="71628"/>
                </a:lnTo>
                <a:close/>
              </a:path>
              <a:path w="1762760" h="158114">
                <a:moveTo>
                  <a:pt x="1744218" y="71628"/>
                </a:moveTo>
                <a:lnTo>
                  <a:pt x="1743837" y="71628"/>
                </a:lnTo>
                <a:lnTo>
                  <a:pt x="1743710" y="71882"/>
                </a:lnTo>
                <a:lnTo>
                  <a:pt x="1744218" y="71628"/>
                </a:lnTo>
                <a:close/>
              </a:path>
              <a:path w="1762760" h="158114">
                <a:moveTo>
                  <a:pt x="1762506" y="762"/>
                </a:moveTo>
                <a:lnTo>
                  <a:pt x="1752600" y="0"/>
                </a:lnTo>
                <a:lnTo>
                  <a:pt x="1752600" y="16002"/>
                </a:lnTo>
                <a:lnTo>
                  <a:pt x="1751633" y="28348"/>
                </a:lnTo>
                <a:lnTo>
                  <a:pt x="1750218" y="44019"/>
                </a:lnTo>
                <a:lnTo>
                  <a:pt x="1747899" y="59398"/>
                </a:lnTo>
                <a:lnTo>
                  <a:pt x="1744218" y="70866"/>
                </a:lnTo>
                <a:lnTo>
                  <a:pt x="1743837" y="71628"/>
                </a:lnTo>
                <a:lnTo>
                  <a:pt x="1744980" y="71628"/>
                </a:lnTo>
                <a:lnTo>
                  <a:pt x="1744980" y="81534"/>
                </a:lnTo>
                <a:lnTo>
                  <a:pt x="1745742" y="81534"/>
                </a:lnTo>
                <a:lnTo>
                  <a:pt x="1745742" y="80772"/>
                </a:lnTo>
                <a:lnTo>
                  <a:pt x="1748028" y="80772"/>
                </a:lnTo>
                <a:lnTo>
                  <a:pt x="1750218" y="78581"/>
                </a:lnTo>
                <a:lnTo>
                  <a:pt x="1751076" y="78486"/>
                </a:lnTo>
                <a:lnTo>
                  <a:pt x="1751076" y="77724"/>
                </a:lnTo>
                <a:lnTo>
                  <a:pt x="1761201" y="30843"/>
                </a:lnTo>
                <a:lnTo>
                  <a:pt x="1761744" y="16002"/>
                </a:lnTo>
                <a:lnTo>
                  <a:pt x="1762506" y="762"/>
                </a:lnTo>
                <a:close/>
              </a:path>
              <a:path w="1762760" h="158114">
                <a:moveTo>
                  <a:pt x="1744980" y="71628"/>
                </a:moveTo>
                <a:lnTo>
                  <a:pt x="1744218" y="71628"/>
                </a:lnTo>
                <a:lnTo>
                  <a:pt x="1743837" y="72009"/>
                </a:lnTo>
                <a:lnTo>
                  <a:pt x="1744980" y="7162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4872" y="3457447"/>
            <a:ext cx="1226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510" marR="5080" indent="-25844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7-bit </a:t>
            </a:r>
            <a:r>
              <a:rPr dirty="0" sz="1200" spc="-5" b="1">
                <a:latin typeface="Arial"/>
                <a:cs typeface="Arial"/>
              </a:rPr>
              <a:t>I</a:t>
            </a:r>
            <a:r>
              <a:rPr dirty="0" baseline="24305" sz="1200" spc="-7" b="1">
                <a:latin typeface="Arial"/>
                <a:cs typeface="Arial"/>
              </a:rPr>
              <a:t>2</a:t>
            </a:r>
            <a:r>
              <a:rPr dirty="0" sz="1200" spc="-5" b="1">
                <a:latin typeface="Arial"/>
                <a:cs typeface="Arial"/>
              </a:rPr>
              <a:t>C </a:t>
            </a:r>
            <a:r>
              <a:rPr dirty="0" sz="1200" spc="-10" b="1">
                <a:latin typeface="Arial"/>
                <a:cs typeface="Arial"/>
              </a:rPr>
              <a:t>address  </a:t>
            </a:r>
            <a:r>
              <a:rPr dirty="0" sz="1200" spc="-15" b="1">
                <a:latin typeface="Arial"/>
                <a:cs typeface="Arial"/>
              </a:rPr>
              <a:t>(1100000)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7227" y="3257550"/>
            <a:ext cx="795655" cy="158115"/>
          </a:xfrm>
          <a:custGeom>
            <a:avLst/>
            <a:gdLst/>
            <a:ahLst/>
            <a:cxnLst/>
            <a:rect l="l" t="t" r="r" b="b"/>
            <a:pathLst>
              <a:path w="795654" h="158114">
                <a:moveTo>
                  <a:pt x="18668" y="71628"/>
                </a:moveTo>
                <a:lnTo>
                  <a:pt x="10601" y="28091"/>
                </a:lnTo>
                <a:lnTo>
                  <a:pt x="9905" y="15240"/>
                </a:lnTo>
                <a:lnTo>
                  <a:pt x="9905" y="0"/>
                </a:lnTo>
                <a:lnTo>
                  <a:pt x="0" y="762"/>
                </a:lnTo>
                <a:lnTo>
                  <a:pt x="761" y="16002"/>
                </a:lnTo>
                <a:lnTo>
                  <a:pt x="1276" y="30278"/>
                </a:lnTo>
                <a:lnTo>
                  <a:pt x="2543" y="46367"/>
                </a:lnTo>
                <a:lnTo>
                  <a:pt x="5205" y="62132"/>
                </a:lnTo>
                <a:lnTo>
                  <a:pt x="9905" y="75438"/>
                </a:lnTo>
                <a:lnTo>
                  <a:pt x="10667" y="77724"/>
                </a:lnTo>
                <a:lnTo>
                  <a:pt x="11429" y="77724"/>
                </a:lnTo>
                <a:lnTo>
                  <a:pt x="11429" y="78486"/>
                </a:lnTo>
                <a:lnTo>
                  <a:pt x="12191" y="78486"/>
                </a:lnTo>
                <a:lnTo>
                  <a:pt x="12953" y="80010"/>
                </a:lnTo>
                <a:lnTo>
                  <a:pt x="13715" y="80010"/>
                </a:lnTo>
                <a:lnTo>
                  <a:pt x="14363" y="80657"/>
                </a:lnTo>
                <a:lnTo>
                  <a:pt x="16001" y="80772"/>
                </a:lnTo>
                <a:lnTo>
                  <a:pt x="16763" y="81534"/>
                </a:lnTo>
                <a:lnTo>
                  <a:pt x="17525" y="81534"/>
                </a:lnTo>
                <a:lnTo>
                  <a:pt x="17525" y="71628"/>
                </a:lnTo>
                <a:lnTo>
                  <a:pt x="18668" y="71628"/>
                </a:lnTo>
                <a:close/>
              </a:path>
              <a:path w="795654" h="158114">
                <a:moveTo>
                  <a:pt x="18668" y="72009"/>
                </a:moveTo>
                <a:lnTo>
                  <a:pt x="18287" y="71628"/>
                </a:lnTo>
                <a:lnTo>
                  <a:pt x="17525" y="71628"/>
                </a:lnTo>
                <a:lnTo>
                  <a:pt x="18668" y="72009"/>
                </a:lnTo>
                <a:close/>
              </a:path>
              <a:path w="795654" h="158114">
                <a:moveTo>
                  <a:pt x="19049" y="81534"/>
                </a:moveTo>
                <a:lnTo>
                  <a:pt x="19049" y="72390"/>
                </a:lnTo>
                <a:lnTo>
                  <a:pt x="18668" y="72009"/>
                </a:lnTo>
                <a:lnTo>
                  <a:pt x="17525" y="71628"/>
                </a:lnTo>
                <a:lnTo>
                  <a:pt x="17525" y="81534"/>
                </a:lnTo>
                <a:lnTo>
                  <a:pt x="19049" y="81534"/>
                </a:lnTo>
                <a:close/>
              </a:path>
              <a:path w="795654" h="158114">
                <a:moveTo>
                  <a:pt x="18795" y="71882"/>
                </a:moveTo>
                <a:lnTo>
                  <a:pt x="18668" y="71628"/>
                </a:lnTo>
                <a:lnTo>
                  <a:pt x="18287" y="71628"/>
                </a:lnTo>
                <a:lnTo>
                  <a:pt x="18795" y="71882"/>
                </a:lnTo>
                <a:close/>
              </a:path>
              <a:path w="795654" h="158114">
                <a:moveTo>
                  <a:pt x="18897" y="72085"/>
                </a:moveTo>
                <a:lnTo>
                  <a:pt x="18795" y="71882"/>
                </a:lnTo>
                <a:lnTo>
                  <a:pt x="18287" y="71628"/>
                </a:lnTo>
                <a:lnTo>
                  <a:pt x="18668" y="72009"/>
                </a:lnTo>
                <a:lnTo>
                  <a:pt x="18897" y="72085"/>
                </a:lnTo>
                <a:close/>
              </a:path>
              <a:path w="795654" h="158114">
                <a:moveTo>
                  <a:pt x="397676" y="93574"/>
                </a:moveTo>
                <a:lnTo>
                  <a:pt x="396474" y="87275"/>
                </a:lnTo>
                <a:lnTo>
                  <a:pt x="390891" y="74661"/>
                </a:lnTo>
                <a:lnTo>
                  <a:pt x="388728" y="72498"/>
                </a:lnTo>
                <a:lnTo>
                  <a:pt x="387857" y="72390"/>
                </a:lnTo>
                <a:lnTo>
                  <a:pt x="386333" y="71628"/>
                </a:lnTo>
                <a:lnTo>
                  <a:pt x="18668" y="71628"/>
                </a:lnTo>
                <a:lnTo>
                  <a:pt x="18795" y="71882"/>
                </a:lnTo>
                <a:lnTo>
                  <a:pt x="19811" y="72390"/>
                </a:lnTo>
                <a:lnTo>
                  <a:pt x="19811" y="81534"/>
                </a:lnTo>
                <a:lnTo>
                  <a:pt x="383285" y="81534"/>
                </a:lnTo>
                <a:lnTo>
                  <a:pt x="383285" y="80772"/>
                </a:lnTo>
                <a:lnTo>
                  <a:pt x="384047" y="81153"/>
                </a:lnTo>
                <a:lnTo>
                  <a:pt x="384047" y="80772"/>
                </a:lnTo>
                <a:lnTo>
                  <a:pt x="384809" y="81534"/>
                </a:lnTo>
                <a:lnTo>
                  <a:pt x="384809" y="82296"/>
                </a:lnTo>
                <a:lnTo>
                  <a:pt x="388728" y="95590"/>
                </a:lnTo>
                <a:lnTo>
                  <a:pt x="390891" y="109356"/>
                </a:lnTo>
                <a:lnTo>
                  <a:pt x="393191" y="137160"/>
                </a:lnTo>
                <a:lnTo>
                  <a:pt x="393953" y="129540"/>
                </a:lnTo>
                <a:lnTo>
                  <a:pt x="393953" y="122682"/>
                </a:lnTo>
                <a:lnTo>
                  <a:pt x="394715" y="115824"/>
                </a:lnTo>
                <a:lnTo>
                  <a:pt x="396239" y="103632"/>
                </a:lnTo>
                <a:lnTo>
                  <a:pt x="397676" y="93574"/>
                </a:lnTo>
                <a:close/>
              </a:path>
              <a:path w="795654" h="158114">
                <a:moveTo>
                  <a:pt x="19049" y="72390"/>
                </a:moveTo>
                <a:lnTo>
                  <a:pt x="18897" y="72085"/>
                </a:lnTo>
                <a:lnTo>
                  <a:pt x="18668" y="72009"/>
                </a:lnTo>
                <a:lnTo>
                  <a:pt x="19049" y="72390"/>
                </a:lnTo>
                <a:close/>
              </a:path>
              <a:path w="795654" h="158114">
                <a:moveTo>
                  <a:pt x="19811" y="72390"/>
                </a:moveTo>
                <a:lnTo>
                  <a:pt x="18795" y="71882"/>
                </a:lnTo>
                <a:lnTo>
                  <a:pt x="18897" y="72085"/>
                </a:lnTo>
                <a:lnTo>
                  <a:pt x="19811" y="72390"/>
                </a:lnTo>
                <a:close/>
              </a:path>
              <a:path w="795654" h="158114">
                <a:moveTo>
                  <a:pt x="19811" y="81534"/>
                </a:moveTo>
                <a:lnTo>
                  <a:pt x="19811" y="72390"/>
                </a:lnTo>
                <a:lnTo>
                  <a:pt x="18897" y="72085"/>
                </a:lnTo>
                <a:lnTo>
                  <a:pt x="19049" y="72390"/>
                </a:lnTo>
                <a:lnTo>
                  <a:pt x="19049" y="81534"/>
                </a:lnTo>
                <a:lnTo>
                  <a:pt x="19811" y="81534"/>
                </a:lnTo>
                <a:close/>
              </a:path>
              <a:path w="795654" h="158114">
                <a:moveTo>
                  <a:pt x="384428" y="81534"/>
                </a:moveTo>
                <a:lnTo>
                  <a:pt x="384301" y="81280"/>
                </a:lnTo>
                <a:lnTo>
                  <a:pt x="383285" y="80772"/>
                </a:lnTo>
                <a:lnTo>
                  <a:pt x="383285" y="81534"/>
                </a:lnTo>
                <a:lnTo>
                  <a:pt x="384428" y="81534"/>
                </a:lnTo>
                <a:close/>
              </a:path>
              <a:path w="795654" h="158114">
                <a:moveTo>
                  <a:pt x="384809" y="81534"/>
                </a:moveTo>
                <a:lnTo>
                  <a:pt x="384047" y="80772"/>
                </a:lnTo>
                <a:lnTo>
                  <a:pt x="384301" y="81280"/>
                </a:lnTo>
                <a:lnTo>
                  <a:pt x="384809" y="81534"/>
                </a:lnTo>
                <a:close/>
              </a:path>
              <a:path w="795654" h="158114">
                <a:moveTo>
                  <a:pt x="384301" y="81280"/>
                </a:moveTo>
                <a:lnTo>
                  <a:pt x="384047" y="80772"/>
                </a:lnTo>
                <a:lnTo>
                  <a:pt x="384047" y="81153"/>
                </a:lnTo>
                <a:lnTo>
                  <a:pt x="384301" y="81280"/>
                </a:lnTo>
                <a:close/>
              </a:path>
              <a:path w="795654" h="158114">
                <a:moveTo>
                  <a:pt x="384809" y="81534"/>
                </a:moveTo>
                <a:lnTo>
                  <a:pt x="384301" y="81280"/>
                </a:lnTo>
                <a:lnTo>
                  <a:pt x="384428" y="81534"/>
                </a:lnTo>
                <a:lnTo>
                  <a:pt x="384809" y="81534"/>
                </a:lnTo>
                <a:close/>
              </a:path>
              <a:path w="795654" h="158114">
                <a:moveTo>
                  <a:pt x="384809" y="82296"/>
                </a:moveTo>
                <a:lnTo>
                  <a:pt x="384809" y="81534"/>
                </a:lnTo>
                <a:lnTo>
                  <a:pt x="384428" y="81534"/>
                </a:lnTo>
                <a:lnTo>
                  <a:pt x="384809" y="82296"/>
                </a:lnTo>
                <a:close/>
              </a:path>
              <a:path w="795654" h="158114">
                <a:moveTo>
                  <a:pt x="402335" y="152400"/>
                </a:moveTo>
                <a:lnTo>
                  <a:pt x="402335" y="137160"/>
                </a:lnTo>
                <a:lnTo>
                  <a:pt x="401568" y="122903"/>
                </a:lnTo>
                <a:lnTo>
                  <a:pt x="399821" y="104813"/>
                </a:lnTo>
                <a:lnTo>
                  <a:pt x="397676" y="93574"/>
                </a:lnTo>
                <a:lnTo>
                  <a:pt x="396239" y="103632"/>
                </a:lnTo>
                <a:lnTo>
                  <a:pt x="394715" y="115824"/>
                </a:lnTo>
                <a:lnTo>
                  <a:pt x="393953" y="122682"/>
                </a:lnTo>
                <a:lnTo>
                  <a:pt x="393953" y="129540"/>
                </a:lnTo>
                <a:lnTo>
                  <a:pt x="393191" y="137160"/>
                </a:lnTo>
                <a:lnTo>
                  <a:pt x="393191" y="152400"/>
                </a:lnTo>
                <a:lnTo>
                  <a:pt x="402335" y="152400"/>
                </a:lnTo>
                <a:close/>
              </a:path>
              <a:path w="795654" h="158114">
                <a:moveTo>
                  <a:pt x="402335" y="155448"/>
                </a:moveTo>
                <a:lnTo>
                  <a:pt x="402335" y="152400"/>
                </a:lnTo>
                <a:lnTo>
                  <a:pt x="393191" y="152400"/>
                </a:lnTo>
                <a:lnTo>
                  <a:pt x="393191" y="155448"/>
                </a:lnTo>
                <a:lnTo>
                  <a:pt x="395477" y="157734"/>
                </a:lnTo>
                <a:lnTo>
                  <a:pt x="400811" y="157734"/>
                </a:lnTo>
                <a:lnTo>
                  <a:pt x="402335" y="155448"/>
                </a:lnTo>
                <a:close/>
              </a:path>
              <a:path w="795654" h="158114">
                <a:moveTo>
                  <a:pt x="776858" y="71628"/>
                </a:moveTo>
                <a:lnTo>
                  <a:pt x="409193" y="71628"/>
                </a:lnTo>
                <a:lnTo>
                  <a:pt x="407669" y="72390"/>
                </a:lnTo>
                <a:lnTo>
                  <a:pt x="406907" y="72390"/>
                </a:lnTo>
                <a:lnTo>
                  <a:pt x="406907" y="73152"/>
                </a:lnTo>
                <a:lnTo>
                  <a:pt x="406145" y="73152"/>
                </a:lnTo>
                <a:lnTo>
                  <a:pt x="403859" y="75438"/>
                </a:lnTo>
                <a:lnTo>
                  <a:pt x="401967" y="81305"/>
                </a:lnTo>
                <a:lnTo>
                  <a:pt x="398043" y="86614"/>
                </a:lnTo>
                <a:lnTo>
                  <a:pt x="397763" y="92964"/>
                </a:lnTo>
                <a:lnTo>
                  <a:pt x="397676" y="93574"/>
                </a:lnTo>
                <a:lnTo>
                  <a:pt x="399821" y="104813"/>
                </a:lnTo>
                <a:lnTo>
                  <a:pt x="401568" y="122903"/>
                </a:lnTo>
                <a:lnTo>
                  <a:pt x="402335" y="137160"/>
                </a:lnTo>
                <a:lnTo>
                  <a:pt x="402335" y="153162"/>
                </a:lnTo>
                <a:lnTo>
                  <a:pt x="403097" y="137922"/>
                </a:lnTo>
                <a:lnTo>
                  <a:pt x="403584" y="124126"/>
                </a:lnTo>
                <a:lnTo>
                  <a:pt x="404698" y="109699"/>
                </a:lnTo>
                <a:lnTo>
                  <a:pt x="406916" y="95477"/>
                </a:lnTo>
                <a:lnTo>
                  <a:pt x="410717" y="82296"/>
                </a:lnTo>
                <a:lnTo>
                  <a:pt x="410717" y="81534"/>
                </a:lnTo>
                <a:lnTo>
                  <a:pt x="412241" y="80772"/>
                </a:lnTo>
                <a:lnTo>
                  <a:pt x="412241" y="81534"/>
                </a:lnTo>
                <a:lnTo>
                  <a:pt x="776477" y="81534"/>
                </a:lnTo>
                <a:lnTo>
                  <a:pt x="776477" y="72390"/>
                </a:lnTo>
                <a:lnTo>
                  <a:pt x="776858" y="71628"/>
                </a:lnTo>
                <a:close/>
              </a:path>
              <a:path w="795654" h="158114">
                <a:moveTo>
                  <a:pt x="412241" y="80772"/>
                </a:moveTo>
                <a:lnTo>
                  <a:pt x="410717" y="81534"/>
                </a:lnTo>
                <a:lnTo>
                  <a:pt x="411479" y="81534"/>
                </a:lnTo>
                <a:lnTo>
                  <a:pt x="412241" y="80772"/>
                </a:lnTo>
                <a:close/>
              </a:path>
              <a:path w="795654" h="158114">
                <a:moveTo>
                  <a:pt x="411479" y="81534"/>
                </a:moveTo>
                <a:lnTo>
                  <a:pt x="410717" y="81534"/>
                </a:lnTo>
                <a:lnTo>
                  <a:pt x="410717" y="82296"/>
                </a:lnTo>
                <a:lnTo>
                  <a:pt x="411479" y="81534"/>
                </a:lnTo>
                <a:close/>
              </a:path>
              <a:path w="795654" h="158114">
                <a:moveTo>
                  <a:pt x="412241" y="81534"/>
                </a:moveTo>
                <a:lnTo>
                  <a:pt x="412241" y="80772"/>
                </a:lnTo>
                <a:lnTo>
                  <a:pt x="411479" y="81534"/>
                </a:lnTo>
                <a:lnTo>
                  <a:pt x="412241" y="81534"/>
                </a:lnTo>
                <a:close/>
              </a:path>
              <a:path w="795654" h="158114">
                <a:moveTo>
                  <a:pt x="777239" y="71628"/>
                </a:moveTo>
                <a:lnTo>
                  <a:pt x="776858" y="71628"/>
                </a:lnTo>
                <a:lnTo>
                  <a:pt x="776477" y="72390"/>
                </a:lnTo>
                <a:lnTo>
                  <a:pt x="777239" y="71628"/>
                </a:lnTo>
                <a:close/>
              </a:path>
              <a:path w="795654" h="158114">
                <a:moveTo>
                  <a:pt x="778001" y="71628"/>
                </a:moveTo>
                <a:lnTo>
                  <a:pt x="777239" y="71628"/>
                </a:lnTo>
                <a:lnTo>
                  <a:pt x="776477" y="72390"/>
                </a:lnTo>
                <a:lnTo>
                  <a:pt x="778001" y="71628"/>
                </a:lnTo>
                <a:close/>
              </a:path>
              <a:path w="795654" h="158114">
                <a:moveTo>
                  <a:pt x="778001" y="81534"/>
                </a:moveTo>
                <a:lnTo>
                  <a:pt x="778001" y="71628"/>
                </a:lnTo>
                <a:lnTo>
                  <a:pt x="776477" y="72390"/>
                </a:lnTo>
                <a:lnTo>
                  <a:pt x="776477" y="81534"/>
                </a:lnTo>
                <a:lnTo>
                  <a:pt x="778001" y="81534"/>
                </a:lnTo>
                <a:close/>
              </a:path>
              <a:path w="795654" h="158114">
                <a:moveTo>
                  <a:pt x="784097" y="78486"/>
                </a:moveTo>
                <a:lnTo>
                  <a:pt x="784097" y="42672"/>
                </a:lnTo>
                <a:lnTo>
                  <a:pt x="781811" y="58674"/>
                </a:lnTo>
                <a:lnTo>
                  <a:pt x="780287" y="62484"/>
                </a:lnTo>
                <a:lnTo>
                  <a:pt x="779525" y="66294"/>
                </a:lnTo>
                <a:lnTo>
                  <a:pt x="778763" y="69342"/>
                </a:lnTo>
                <a:lnTo>
                  <a:pt x="777239" y="70866"/>
                </a:lnTo>
                <a:lnTo>
                  <a:pt x="776858" y="71628"/>
                </a:lnTo>
                <a:lnTo>
                  <a:pt x="778001" y="71628"/>
                </a:lnTo>
                <a:lnTo>
                  <a:pt x="778001" y="81534"/>
                </a:lnTo>
                <a:lnTo>
                  <a:pt x="778763" y="81534"/>
                </a:lnTo>
                <a:lnTo>
                  <a:pt x="779525" y="80772"/>
                </a:lnTo>
                <a:lnTo>
                  <a:pt x="781049" y="80772"/>
                </a:lnTo>
                <a:lnTo>
                  <a:pt x="781811" y="80010"/>
                </a:lnTo>
                <a:lnTo>
                  <a:pt x="782573" y="80010"/>
                </a:lnTo>
                <a:lnTo>
                  <a:pt x="784097" y="78486"/>
                </a:lnTo>
                <a:close/>
              </a:path>
              <a:path w="795654" h="158114">
                <a:moveTo>
                  <a:pt x="795527" y="16002"/>
                </a:moveTo>
                <a:lnTo>
                  <a:pt x="795527" y="762"/>
                </a:lnTo>
                <a:lnTo>
                  <a:pt x="785621" y="0"/>
                </a:lnTo>
                <a:lnTo>
                  <a:pt x="785621" y="22860"/>
                </a:lnTo>
                <a:lnTo>
                  <a:pt x="784097" y="36576"/>
                </a:lnTo>
                <a:lnTo>
                  <a:pt x="784097" y="77724"/>
                </a:lnTo>
                <a:lnTo>
                  <a:pt x="784859" y="77724"/>
                </a:lnTo>
                <a:lnTo>
                  <a:pt x="786383" y="75438"/>
                </a:lnTo>
                <a:lnTo>
                  <a:pt x="790534" y="62050"/>
                </a:lnTo>
                <a:lnTo>
                  <a:pt x="793032" y="46253"/>
                </a:lnTo>
                <a:lnTo>
                  <a:pt x="794492" y="30189"/>
                </a:lnTo>
                <a:lnTo>
                  <a:pt x="795527" y="1600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2628" y="3257550"/>
            <a:ext cx="490855" cy="158115"/>
          </a:xfrm>
          <a:custGeom>
            <a:avLst/>
            <a:gdLst/>
            <a:ahLst/>
            <a:cxnLst/>
            <a:rect l="l" t="t" r="r" b="b"/>
            <a:pathLst>
              <a:path w="490854" h="158114">
                <a:moveTo>
                  <a:pt x="18668" y="71628"/>
                </a:moveTo>
                <a:lnTo>
                  <a:pt x="10601" y="28091"/>
                </a:lnTo>
                <a:lnTo>
                  <a:pt x="9905" y="15240"/>
                </a:lnTo>
                <a:lnTo>
                  <a:pt x="9905" y="0"/>
                </a:lnTo>
                <a:lnTo>
                  <a:pt x="0" y="762"/>
                </a:lnTo>
                <a:lnTo>
                  <a:pt x="761" y="16002"/>
                </a:lnTo>
                <a:lnTo>
                  <a:pt x="1276" y="30278"/>
                </a:lnTo>
                <a:lnTo>
                  <a:pt x="2543" y="46367"/>
                </a:lnTo>
                <a:lnTo>
                  <a:pt x="5205" y="62132"/>
                </a:lnTo>
                <a:lnTo>
                  <a:pt x="9905" y="75438"/>
                </a:lnTo>
                <a:lnTo>
                  <a:pt x="10667" y="77724"/>
                </a:lnTo>
                <a:lnTo>
                  <a:pt x="11429" y="77724"/>
                </a:lnTo>
                <a:lnTo>
                  <a:pt x="11429" y="78486"/>
                </a:lnTo>
                <a:lnTo>
                  <a:pt x="12191" y="78486"/>
                </a:lnTo>
                <a:lnTo>
                  <a:pt x="12953" y="80010"/>
                </a:lnTo>
                <a:lnTo>
                  <a:pt x="13715" y="80010"/>
                </a:lnTo>
                <a:lnTo>
                  <a:pt x="14363" y="80657"/>
                </a:lnTo>
                <a:lnTo>
                  <a:pt x="16001" y="80772"/>
                </a:lnTo>
                <a:lnTo>
                  <a:pt x="16763" y="81534"/>
                </a:lnTo>
                <a:lnTo>
                  <a:pt x="17525" y="81534"/>
                </a:lnTo>
                <a:lnTo>
                  <a:pt x="17525" y="71628"/>
                </a:lnTo>
                <a:lnTo>
                  <a:pt x="18668" y="71628"/>
                </a:lnTo>
                <a:close/>
              </a:path>
              <a:path w="490854" h="158114">
                <a:moveTo>
                  <a:pt x="18668" y="72009"/>
                </a:moveTo>
                <a:lnTo>
                  <a:pt x="18287" y="71628"/>
                </a:lnTo>
                <a:lnTo>
                  <a:pt x="17525" y="71628"/>
                </a:lnTo>
                <a:lnTo>
                  <a:pt x="18668" y="72009"/>
                </a:lnTo>
                <a:close/>
              </a:path>
              <a:path w="490854" h="158114">
                <a:moveTo>
                  <a:pt x="19049" y="81534"/>
                </a:moveTo>
                <a:lnTo>
                  <a:pt x="19049" y="72390"/>
                </a:lnTo>
                <a:lnTo>
                  <a:pt x="18668" y="72009"/>
                </a:lnTo>
                <a:lnTo>
                  <a:pt x="17525" y="71628"/>
                </a:lnTo>
                <a:lnTo>
                  <a:pt x="17525" y="81534"/>
                </a:lnTo>
                <a:lnTo>
                  <a:pt x="19049" y="81534"/>
                </a:lnTo>
                <a:close/>
              </a:path>
              <a:path w="490854" h="158114">
                <a:moveTo>
                  <a:pt x="18795" y="71882"/>
                </a:moveTo>
                <a:lnTo>
                  <a:pt x="18668" y="71628"/>
                </a:lnTo>
                <a:lnTo>
                  <a:pt x="18287" y="71628"/>
                </a:lnTo>
                <a:lnTo>
                  <a:pt x="18795" y="71882"/>
                </a:lnTo>
                <a:close/>
              </a:path>
              <a:path w="490854" h="158114">
                <a:moveTo>
                  <a:pt x="18897" y="72085"/>
                </a:moveTo>
                <a:lnTo>
                  <a:pt x="18795" y="71882"/>
                </a:lnTo>
                <a:lnTo>
                  <a:pt x="18287" y="71628"/>
                </a:lnTo>
                <a:lnTo>
                  <a:pt x="18668" y="72009"/>
                </a:lnTo>
                <a:lnTo>
                  <a:pt x="18897" y="72085"/>
                </a:lnTo>
                <a:close/>
              </a:path>
              <a:path w="490854" h="158114">
                <a:moveTo>
                  <a:pt x="245276" y="93576"/>
                </a:moveTo>
                <a:lnTo>
                  <a:pt x="244074" y="87276"/>
                </a:lnTo>
                <a:lnTo>
                  <a:pt x="238491" y="74661"/>
                </a:lnTo>
                <a:lnTo>
                  <a:pt x="236328" y="72498"/>
                </a:lnTo>
                <a:lnTo>
                  <a:pt x="235457" y="72390"/>
                </a:lnTo>
                <a:lnTo>
                  <a:pt x="233933" y="71628"/>
                </a:lnTo>
                <a:lnTo>
                  <a:pt x="18668" y="71628"/>
                </a:lnTo>
                <a:lnTo>
                  <a:pt x="18795" y="71882"/>
                </a:lnTo>
                <a:lnTo>
                  <a:pt x="19811" y="72390"/>
                </a:lnTo>
                <a:lnTo>
                  <a:pt x="19811" y="81534"/>
                </a:lnTo>
                <a:lnTo>
                  <a:pt x="230885" y="81534"/>
                </a:lnTo>
                <a:lnTo>
                  <a:pt x="230885" y="80772"/>
                </a:lnTo>
                <a:lnTo>
                  <a:pt x="231647" y="81153"/>
                </a:lnTo>
                <a:lnTo>
                  <a:pt x="231647" y="80772"/>
                </a:lnTo>
                <a:lnTo>
                  <a:pt x="232409" y="81534"/>
                </a:lnTo>
                <a:lnTo>
                  <a:pt x="232409" y="82296"/>
                </a:lnTo>
                <a:lnTo>
                  <a:pt x="236328" y="95590"/>
                </a:lnTo>
                <a:lnTo>
                  <a:pt x="238491" y="109356"/>
                </a:lnTo>
                <a:lnTo>
                  <a:pt x="240791" y="137160"/>
                </a:lnTo>
                <a:lnTo>
                  <a:pt x="241553" y="129540"/>
                </a:lnTo>
                <a:lnTo>
                  <a:pt x="241553" y="122682"/>
                </a:lnTo>
                <a:lnTo>
                  <a:pt x="242315" y="115824"/>
                </a:lnTo>
                <a:lnTo>
                  <a:pt x="243839" y="103632"/>
                </a:lnTo>
                <a:lnTo>
                  <a:pt x="245276" y="93576"/>
                </a:lnTo>
                <a:close/>
              </a:path>
              <a:path w="490854" h="158114">
                <a:moveTo>
                  <a:pt x="19049" y="72390"/>
                </a:moveTo>
                <a:lnTo>
                  <a:pt x="18897" y="72085"/>
                </a:lnTo>
                <a:lnTo>
                  <a:pt x="18668" y="72009"/>
                </a:lnTo>
                <a:lnTo>
                  <a:pt x="19049" y="72390"/>
                </a:lnTo>
                <a:close/>
              </a:path>
              <a:path w="490854" h="158114">
                <a:moveTo>
                  <a:pt x="19811" y="72390"/>
                </a:moveTo>
                <a:lnTo>
                  <a:pt x="18795" y="71882"/>
                </a:lnTo>
                <a:lnTo>
                  <a:pt x="18897" y="72085"/>
                </a:lnTo>
                <a:lnTo>
                  <a:pt x="19811" y="72390"/>
                </a:lnTo>
                <a:close/>
              </a:path>
              <a:path w="490854" h="158114">
                <a:moveTo>
                  <a:pt x="19811" y="81534"/>
                </a:moveTo>
                <a:lnTo>
                  <a:pt x="19811" y="72390"/>
                </a:lnTo>
                <a:lnTo>
                  <a:pt x="18897" y="72085"/>
                </a:lnTo>
                <a:lnTo>
                  <a:pt x="19049" y="72390"/>
                </a:lnTo>
                <a:lnTo>
                  <a:pt x="19049" y="81534"/>
                </a:lnTo>
                <a:lnTo>
                  <a:pt x="19811" y="81534"/>
                </a:lnTo>
                <a:close/>
              </a:path>
              <a:path w="490854" h="158114">
                <a:moveTo>
                  <a:pt x="232028" y="81534"/>
                </a:moveTo>
                <a:lnTo>
                  <a:pt x="231901" y="81280"/>
                </a:lnTo>
                <a:lnTo>
                  <a:pt x="230885" y="80772"/>
                </a:lnTo>
                <a:lnTo>
                  <a:pt x="230885" y="81534"/>
                </a:lnTo>
                <a:lnTo>
                  <a:pt x="232028" y="81534"/>
                </a:lnTo>
                <a:close/>
              </a:path>
              <a:path w="490854" h="158114">
                <a:moveTo>
                  <a:pt x="232409" y="81534"/>
                </a:moveTo>
                <a:lnTo>
                  <a:pt x="231647" y="80772"/>
                </a:lnTo>
                <a:lnTo>
                  <a:pt x="231901" y="81280"/>
                </a:lnTo>
                <a:lnTo>
                  <a:pt x="232409" y="81534"/>
                </a:lnTo>
                <a:close/>
              </a:path>
              <a:path w="490854" h="158114">
                <a:moveTo>
                  <a:pt x="231901" y="81280"/>
                </a:moveTo>
                <a:lnTo>
                  <a:pt x="231647" y="80772"/>
                </a:lnTo>
                <a:lnTo>
                  <a:pt x="231647" y="81153"/>
                </a:lnTo>
                <a:lnTo>
                  <a:pt x="231901" y="81280"/>
                </a:lnTo>
                <a:close/>
              </a:path>
              <a:path w="490854" h="158114">
                <a:moveTo>
                  <a:pt x="232409" y="81534"/>
                </a:moveTo>
                <a:lnTo>
                  <a:pt x="231901" y="81280"/>
                </a:lnTo>
                <a:lnTo>
                  <a:pt x="232028" y="81534"/>
                </a:lnTo>
                <a:lnTo>
                  <a:pt x="232409" y="81534"/>
                </a:lnTo>
                <a:close/>
              </a:path>
              <a:path w="490854" h="158114">
                <a:moveTo>
                  <a:pt x="232409" y="82296"/>
                </a:moveTo>
                <a:lnTo>
                  <a:pt x="232409" y="81534"/>
                </a:lnTo>
                <a:lnTo>
                  <a:pt x="232028" y="81534"/>
                </a:lnTo>
                <a:lnTo>
                  <a:pt x="232409" y="82296"/>
                </a:lnTo>
                <a:close/>
              </a:path>
              <a:path w="490854" h="158114">
                <a:moveTo>
                  <a:pt x="249935" y="152400"/>
                </a:moveTo>
                <a:lnTo>
                  <a:pt x="249935" y="137160"/>
                </a:lnTo>
                <a:lnTo>
                  <a:pt x="249168" y="122908"/>
                </a:lnTo>
                <a:lnTo>
                  <a:pt x="247421" y="104817"/>
                </a:lnTo>
                <a:lnTo>
                  <a:pt x="245276" y="93576"/>
                </a:lnTo>
                <a:lnTo>
                  <a:pt x="243839" y="103632"/>
                </a:lnTo>
                <a:lnTo>
                  <a:pt x="242315" y="115824"/>
                </a:lnTo>
                <a:lnTo>
                  <a:pt x="241553" y="122682"/>
                </a:lnTo>
                <a:lnTo>
                  <a:pt x="241553" y="129540"/>
                </a:lnTo>
                <a:lnTo>
                  <a:pt x="240791" y="137160"/>
                </a:lnTo>
                <a:lnTo>
                  <a:pt x="240791" y="152400"/>
                </a:lnTo>
                <a:lnTo>
                  <a:pt x="249935" y="152400"/>
                </a:lnTo>
                <a:close/>
              </a:path>
              <a:path w="490854" h="158114">
                <a:moveTo>
                  <a:pt x="249935" y="155448"/>
                </a:moveTo>
                <a:lnTo>
                  <a:pt x="249935" y="152400"/>
                </a:lnTo>
                <a:lnTo>
                  <a:pt x="240791" y="152400"/>
                </a:lnTo>
                <a:lnTo>
                  <a:pt x="240791" y="155448"/>
                </a:lnTo>
                <a:lnTo>
                  <a:pt x="243077" y="157734"/>
                </a:lnTo>
                <a:lnTo>
                  <a:pt x="248411" y="157734"/>
                </a:lnTo>
                <a:lnTo>
                  <a:pt x="249935" y="155448"/>
                </a:lnTo>
                <a:close/>
              </a:path>
              <a:path w="490854" h="158114">
                <a:moveTo>
                  <a:pt x="472058" y="71628"/>
                </a:moveTo>
                <a:lnTo>
                  <a:pt x="256793" y="71628"/>
                </a:lnTo>
                <a:lnTo>
                  <a:pt x="255269" y="72390"/>
                </a:lnTo>
                <a:lnTo>
                  <a:pt x="254507" y="72390"/>
                </a:lnTo>
                <a:lnTo>
                  <a:pt x="254507" y="73152"/>
                </a:lnTo>
                <a:lnTo>
                  <a:pt x="253745" y="73152"/>
                </a:lnTo>
                <a:lnTo>
                  <a:pt x="251459" y="75438"/>
                </a:lnTo>
                <a:lnTo>
                  <a:pt x="249567" y="81305"/>
                </a:lnTo>
                <a:lnTo>
                  <a:pt x="245643" y="86614"/>
                </a:lnTo>
                <a:lnTo>
                  <a:pt x="245363" y="92964"/>
                </a:lnTo>
                <a:lnTo>
                  <a:pt x="245276" y="93576"/>
                </a:lnTo>
                <a:lnTo>
                  <a:pt x="247421" y="104817"/>
                </a:lnTo>
                <a:lnTo>
                  <a:pt x="249168" y="122908"/>
                </a:lnTo>
                <a:lnTo>
                  <a:pt x="249935" y="137160"/>
                </a:lnTo>
                <a:lnTo>
                  <a:pt x="249935" y="153162"/>
                </a:lnTo>
                <a:lnTo>
                  <a:pt x="250697" y="137922"/>
                </a:lnTo>
                <a:lnTo>
                  <a:pt x="251184" y="124126"/>
                </a:lnTo>
                <a:lnTo>
                  <a:pt x="252298" y="109699"/>
                </a:lnTo>
                <a:lnTo>
                  <a:pt x="254516" y="95477"/>
                </a:lnTo>
                <a:lnTo>
                  <a:pt x="258317" y="82296"/>
                </a:lnTo>
                <a:lnTo>
                  <a:pt x="258317" y="81534"/>
                </a:lnTo>
                <a:lnTo>
                  <a:pt x="259841" y="80772"/>
                </a:lnTo>
                <a:lnTo>
                  <a:pt x="259841" y="81534"/>
                </a:lnTo>
                <a:lnTo>
                  <a:pt x="471677" y="81534"/>
                </a:lnTo>
                <a:lnTo>
                  <a:pt x="471677" y="72390"/>
                </a:lnTo>
                <a:lnTo>
                  <a:pt x="472058" y="71628"/>
                </a:lnTo>
                <a:close/>
              </a:path>
              <a:path w="490854" h="158114">
                <a:moveTo>
                  <a:pt x="259841" y="80772"/>
                </a:moveTo>
                <a:lnTo>
                  <a:pt x="258317" y="81534"/>
                </a:lnTo>
                <a:lnTo>
                  <a:pt x="259079" y="81534"/>
                </a:lnTo>
                <a:lnTo>
                  <a:pt x="259841" y="80772"/>
                </a:lnTo>
                <a:close/>
              </a:path>
              <a:path w="490854" h="158114">
                <a:moveTo>
                  <a:pt x="259079" y="81534"/>
                </a:moveTo>
                <a:lnTo>
                  <a:pt x="258317" y="81534"/>
                </a:lnTo>
                <a:lnTo>
                  <a:pt x="258317" y="82296"/>
                </a:lnTo>
                <a:lnTo>
                  <a:pt x="259079" y="81534"/>
                </a:lnTo>
                <a:close/>
              </a:path>
              <a:path w="490854" h="158114">
                <a:moveTo>
                  <a:pt x="259841" y="81534"/>
                </a:moveTo>
                <a:lnTo>
                  <a:pt x="259841" y="80772"/>
                </a:lnTo>
                <a:lnTo>
                  <a:pt x="259079" y="81534"/>
                </a:lnTo>
                <a:lnTo>
                  <a:pt x="259841" y="81534"/>
                </a:lnTo>
                <a:close/>
              </a:path>
              <a:path w="490854" h="158114">
                <a:moveTo>
                  <a:pt x="472439" y="71628"/>
                </a:moveTo>
                <a:lnTo>
                  <a:pt x="472058" y="71628"/>
                </a:lnTo>
                <a:lnTo>
                  <a:pt x="471677" y="72390"/>
                </a:lnTo>
                <a:lnTo>
                  <a:pt x="472439" y="71628"/>
                </a:lnTo>
                <a:close/>
              </a:path>
              <a:path w="490854" h="158114">
                <a:moveTo>
                  <a:pt x="473201" y="71628"/>
                </a:moveTo>
                <a:lnTo>
                  <a:pt x="472439" y="71628"/>
                </a:lnTo>
                <a:lnTo>
                  <a:pt x="471677" y="72390"/>
                </a:lnTo>
                <a:lnTo>
                  <a:pt x="473201" y="71628"/>
                </a:lnTo>
                <a:close/>
              </a:path>
              <a:path w="490854" h="158114">
                <a:moveTo>
                  <a:pt x="473201" y="81534"/>
                </a:moveTo>
                <a:lnTo>
                  <a:pt x="473201" y="71628"/>
                </a:lnTo>
                <a:lnTo>
                  <a:pt x="471677" y="72390"/>
                </a:lnTo>
                <a:lnTo>
                  <a:pt x="471677" y="81534"/>
                </a:lnTo>
                <a:lnTo>
                  <a:pt x="473201" y="81534"/>
                </a:lnTo>
                <a:close/>
              </a:path>
              <a:path w="490854" h="158114">
                <a:moveTo>
                  <a:pt x="479297" y="78486"/>
                </a:moveTo>
                <a:lnTo>
                  <a:pt x="479297" y="42672"/>
                </a:lnTo>
                <a:lnTo>
                  <a:pt x="477011" y="58674"/>
                </a:lnTo>
                <a:lnTo>
                  <a:pt x="475487" y="62484"/>
                </a:lnTo>
                <a:lnTo>
                  <a:pt x="474725" y="66294"/>
                </a:lnTo>
                <a:lnTo>
                  <a:pt x="473963" y="69342"/>
                </a:lnTo>
                <a:lnTo>
                  <a:pt x="472439" y="70866"/>
                </a:lnTo>
                <a:lnTo>
                  <a:pt x="472058" y="71628"/>
                </a:lnTo>
                <a:lnTo>
                  <a:pt x="473201" y="71628"/>
                </a:lnTo>
                <a:lnTo>
                  <a:pt x="473201" y="81534"/>
                </a:lnTo>
                <a:lnTo>
                  <a:pt x="473963" y="81534"/>
                </a:lnTo>
                <a:lnTo>
                  <a:pt x="474725" y="80772"/>
                </a:lnTo>
                <a:lnTo>
                  <a:pt x="476249" y="80772"/>
                </a:lnTo>
                <a:lnTo>
                  <a:pt x="477011" y="80010"/>
                </a:lnTo>
                <a:lnTo>
                  <a:pt x="477773" y="80010"/>
                </a:lnTo>
                <a:lnTo>
                  <a:pt x="479297" y="78486"/>
                </a:lnTo>
                <a:close/>
              </a:path>
              <a:path w="490854" h="158114">
                <a:moveTo>
                  <a:pt x="490727" y="16002"/>
                </a:moveTo>
                <a:lnTo>
                  <a:pt x="490727" y="762"/>
                </a:lnTo>
                <a:lnTo>
                  <a:pt x="480821" y="0"/>
                </a:lnTo>
                <a:lnTo>
                  <a:pt x="480821" y="22860"/>
                </a:lnTo>
                <a:lnTo>
                  <a:pt x="479297" y="36576"/>
                </a:lnTo>
                <a:lnTo>
                  <a:pt x="479297" y="77724"/>
                </a:lnTo>
                <a:lnTo>
                  <a:pt x="480059" y="77724"/>
                </a:lnTo>
                <a:lnTo>
                  <a:pt x="481583" y="75438"/>
                </a:lnTo>
                <a:lnTo>
                  <a:pt x="485734" y="62045"/>
                </a:lnTo>
                <a:lnTo>
                  <a:pt x="488232" y="46248"/>
                </a:lnTo>
                <a:lnTo>
                  <a:pt x="489692" y="30187"/>
                </a:lnTo>
                <a:lnTo>
                  <a:pt x="490727" y="1600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75101" y="3457447"/>
            <a:ext cx="2217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0" marR="5080" indent="-203835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397635" algn="l"/>
              </a:tabLst>
            </a:pPr>
            <a:r>
              <a:rPr dirty="0" sz="1200" spc="-5" b="1">
                <a:latin typeface="Arial"/>
                <a:cs typeface="Arial"/>
              </a:rPr>
              <a:t>command	power </a:t>
            </a:r>
            <a:r>
              <a:rPr dirty="0" sz="1200" b="1">
                <a:latin typeface="Arial"/>
                <a:cs typeface="Arial"/>
              </a:rPr>
              <a:t>down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mode  (010)		</a:t>
            </a:r>
            <a:r>
              <a:rPr dirty="0" sz="1200" spc="-10" b="1">
                <a:latin typeface="Arial"/>
                <a:cs typeface="Arial"/>
              </a:rPr>
              <a:t>(00)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00828" y="3276600"/>
            <a:ext cx="3081655" cy="158115"/>
          </a:xfrm>
          <a:custGeom>
            <a:avLst/>
            <a:gdLst/>
            <a:ahLst/>
            <a:cxnLst/>
            <a:rect l="l" t="t" r="r" b="b"/>
            <a:pathLst>
              <a:path w="3081654" h="158114">
                <a:moveTo>
                  <a:pt x="18668" y="71628"/>
                </a:moveTo>
                <a:lnTo>
                  <a:pt x="10601" y="28091"/>
                </a:lnTo>
                <a:lnTo>
                  <a:pt x="9905" y="15240"/>
                </a:lnTo>
                <a:lnTo>
                  <a:pt x="9905" y="0"/>
                </a:lnTo>
                <a:lnTo>
                  <a:pt x="0" y="762"/>
                </a:lnTo>
                <a:lnTo>
                  <a:pt x="761" y="16002"/>
                </a:lnTo>
                <a:lnTo>
                  <a:pt x="1276" y="30273"/>
                </a:lnTo>
                <a:lnTo>
                  <a:pt x="2543" y="46362"/>
                </a:lnTo>
                <a:lnTo>
                  <a:pt x="5205" y="62130"/>
                </a:lnTo>
                <a:lnTo>
                  <a:pt x="9905" y="75438"/>
                </a:lnTo>
                <a:lnTo>
                  <a:pt x="10667" y="77724"/>
                </a:lnTo>
                <a:lnTo>
                  <a:pt x="11429" y="77724"/>
                </a:lnTo>
                <a:lnTo>
                  <a:pt x="11429" y="78486"/>
                </a:lnTo>
                <a:lnTo>
                  <a:pt x="12191" y="78486"/>
                </a:lnTo>
                <a:lnTo>
                  <a:pt x="12953" y="80010"/>
                </a:lnTo>
                <a:lnTo>
                  <a:pt x="13715" y="80010"/>
                </a:lnTo>
                <a:lnTo>
                  <a:pt x="14363" y="80657"/>
                </a:lnTo>
                <a:lnTo>
                  <a:pt x="16001" y="80772"/>
                </a:lnTo>
                <a:lnTo>
                  <a:pt x="16763" y="81534"/>
                </a:lnTo>
                <a:lnTo>
                  <a:pt x="17525" y="81534"/>
                </a:lnTo>
                <a:lnTo>
                  <a:pt x="17525" y="71628"/>
                </a:lnTo>
                <a:lnTo>
                  <a:pt x="18668" y="71628"/>
                </a:lnTo>
                <a:close/>
              </a:path>
              <a:path w="3081654" h="158114">
                <a:moveTo>
                  <a:pt x="18668" y="72009"/>
                </a:moveTo>
                <a:lnTo>
                  <a:pt x="18287" y="71628"/>
                </a:lnTo>
                <a:lnTo>
                  <a:pt x="17525" y="71628"/>
                </a:lnTo>
                <a:lnTo>
                  <a:pt x="18668" y="72009"/>
                </a:lnTo>
                <a:close/>
              </a:path>
              <a:path w="3081654" h="158114">
                <a:moveTo>
                  <a:pt x="19050" y="81534"/>
                </a:moveTo>
                <a:lnTo>
                  <a:pt x="19050" y="72390"/>
                </a:lnTo>
                <a:lnTo>
                  <a:pt x="18668" y="72009"/>
                </a:lnTo>
                <a:lnTo>
                  <a:pt x="17525" y="71628"/>
                </a:lnTo>
                <a:lnTo>
                  <a:pt x="17525" y="81534"/>
                </a:lnTo>
                <a:lnTo>
                  <a:pt x="19050" y="81534"/>
                </a:lnTo>
                <a:close/>
              </a:path>
              <a:path w="3081654" h="158114">
                <a:moveTo>
                  <a:pt x="18795" y="71882"/>
                </a:moveTo>
                <a:lnTo>
                  <a:pt x="18668" y="71628"/>
                </a:lnTo>
                <a:lnTo>
                  <a:pt x="18287" y="71628"/>
                </a:lnTo>
                <a:lnTo>
                  <a:pt x="18795" y="71882"/>
                </a:lnTo>
                <a:close/>
              </a:path>
              <a:path w="3081654" h="158114">
                <a:moveTo>
                  <a:pt x="18897" y="72085"/>
                </a:moveTo>
                <a:lnTo>
                  <a:pt x="18795" y="71882"/>
                </a:lnTo>
                <a:lnTo>
                  <a:pt x="18287" y="71628"/>
                </a:lnTo>
                <a:lnTo>
                  <a:pt x="18668" y="72009"/>
                </a:lnTo>
                <a:lnTo>
                  <a:pt x="18897" y="72085"/>
                </a:lnTo>
                <a:close/>
              </a:path>
              <a:path w="3081654" h="158114">
                <a:moveTo>
                  <a:pt x="1540676" y="93576"/>
                </a:moveTo>
                <a:lnTo>
                  <a:pt x="1539474" y="87276"/>
                </a:lnTo>
                <a:lnTo>
                  <a:pt x="1533891" y="74661"/>
                </a:lnTo>
                <a:lnTo>
                  <a:pt x="1531728" y="72498"/>
                </a:lnTo>
                <a:lnTo>
                  <a:pt x="1530858" y="72390"/>
                </a:lnTo>
                <a:lnTo>
                  <a:pt x="1529333" y="71628"/>
                </a:lnTo>
                <a:lnTo>
                  <a:pt x="18668" y="71628"/>
                </a:lnTo>
                <a:lnTo>
                  <a:pt x="18795" y="71882"/>
                </a:lnTo>
                <a:lnTo>
                  <a:pt x="19811" y="72390"/>
                </a:lnTo>
                <a:lnTo>
                  <a:pt x="19812" y="81534"/>
                </a:lnTo>
                <a:lnTo>
                  <a:pt x="1526286" y="81534"/>
                </a:lnTo>
                <a:lnTo>
                  <a:pt x="1526286" y="80772"/>
                </a:lnTo>
                <a:lnTo>
                  <a:pt x="1527047" y="81153"/>
                </a:lnTo>
                <a:lnTo>
                  <a:pt x="1527047" y="80772"/>
                </a:lnTo>
                <a:lnTo>
                  <a:pt x="1527809" y="81534"/>
                </a:lnTo>
                <a:lnTo>
                  <a:pt x="1527809" y="82296"/>
                </a:lnTo>
                <a:lnTo>
                  <a:pt x="1531728" y="95590"/>
                </a:lnTo>
                <a:lnTo>
                  <a:pt x="1533891" y="109356"/>
                </a:lnTo>
                <a:lnTo>
                  <a:pt x="1536191" y="137160"/>
                </a:lnTo>
                <a:lnTo>
                  <a:pt x="1536953" y="129540"/>
                </a:lnTo>
                <a:lnTo>
                  <a:pt x="1536953" y="122682"/>
                </a:lnTo>
                <a:lnTo>
                  <a:pt x="1537715" y="115824"/>
                </a:lnTo>
                <a:lnTo>
                  <a:pt x="1539239" y="103632"/>
                </a:lnTo>
                <a:lnTo>
                  <a:pt x="1540676" y="93576"/>
                </a:lnTo>
                <a:close/>
              </a:path>
              <a:path w="3081654" h="158114">
                <a:moveTo>
                  <a:pt x="19050" y="72390"/>
                </a:moveTo>
                <a:lnTo>
                  <a:pt x="18897" y="72085"/>
                </a:lnTo>
                <a:lnTo>
                  <a:pt x="18668" y="72009"/>
                </a:lnTo>
                <a:lnTo>
                  <a:pt x="19050" y="72390"/>
                </a:lnTo>
                <a:close/>
              </a:path>
              <a:path w="3081654" h="158114">
                <a:moveTo>
                  <a:pt x="19811" y="72390"/>
                </a:moveTo>
                <a:lnTo>
                  <a:pt x="18795" y="71882"/>
                </a:lnTo>
                <a:lnTo>
                  <a:pt x="18897" y="72085"/>
                </a:lnTo>
                <a:lnTo>
                  <a:pt x="19811" y="72390"/>
                </a:lnTo>
                <a:close/>
              </a:path>
              <a:path w="3081654" h="158114">
                <a:moveTo>
                  <a:pt x="19812" y="81534"/>
                </a:moveTo>
                <a:lnTo>
                  <a:pt x="19811" y="72390"/>
                </a:lnTo>
                <a:lnTo>
                  <a:pt x="18897" y="72085"/>
                </a:lnTo>
                <a:lnTo>
                  <a:pt x="19050" y="72390"/>
                </a:lnTo>
                <a:lnTo>
                  <a:pt x="19050" y="81534"/>
                </a:lnTo>
                <a:lnTo>
                  <a:pt x="19812" y="81534"/>
                </a:lnTo>
                <a:close/>
              </a:path>
              <a:path w="3081654" h="158114">
                <a:moveTo>
                  <a:pt x="1527428" y="81534"/>
                </a:moveTo>
                <a:lnTo>
                  <a:pt x="1527301" y="81280"/>
                </a:lnTo>
                <a:lnTo>
                  <a:pt x="1526286" y="80772"/>
                </a:lnTo>
                <a:lnTo>
                  <a:pt x="1526286" y="81534"/>
                </a:lnTo>
                <a:lnTo>
                  <a:pt x="1527428" y="81534"/>
                </a:lnTo>
                <a:close/>
              </a:path>
              <a:path w="3081654" h="158114">
                <a:moveTo>
                  <a:pt x="1527809" y="81534"/>
                </a:moveTo>
                <a:lnTo>
                  <a:pt x="1527047" y="80772"/>
                </a:lnTo>
                <a:lnTo>
                  <a:pt x="1527301" y="81280"/>
                </a:lnTo>
                <a:lnTo>
                  <a:pt x="1527809" y="81534"/>
                </a:lnTo>
                <a:close/>
              </a:path>
              <a:path w="3081654" h="158114">
                <a:moveTo>
                  <a:pt x="1527301" y="81280"/>
                </a:moveTo>
                <a:lnTo>
                  <a:pt x="1527047" y="80772"/>
                </a:lnTo>
                <a:lnTo>
                  <a:pt x="1527047" y="81153"/>
                </a:lnTo>
                <a:lnTo>
                  <a:pt x="1527301" y="81280"/>
                </a:lnTo>
                <a:close/>
              </a:path>
              <a:path w="3081654" h="158114">
                <a:moveTo>
                  <a:pt x="1527809" y="81534"/>
                </a:moveTo>
                <a:lnTo>
                  <a:pt x="1527301" y="81280"/>
                </a:lnTo>
                <a:lnTo>
                  <a:pt x="1527428" y="81534"/>
                </a:lnTo>
                <a:lnTo>
                  <a:pt x="1527809" y="81534"/>
                </a:lnTo>
                <a:close/>
              </a:path>
              <a:path w="3081654" h="158114">
                <a:moveTo>
                  <a:pt x="1527809" y="82296"/>
                </a:moveTo>
                <a:lnTo>
                  <a:pt x="1527809" y="81534"/>
                </a:lnTo>
                <a:lnTo>
                  <a:pt x="1527428" y="81534"/>
                </a:lnTo>
                <a:lnTo>
                  <a:pt x="1527809" y="82296"/>
                </a:lnTo>
                <a:close/>
              </a:path>
              <a:path w="3081654" h="158114">
                <a:moveTo>
                  <a:pt x="1545336" y="152400"/>
                </a:moveTo>
                <a:lnTo>
                  <a:pt x="1545336" y="137160"/>
                </a:lnTo>
                <a:lnTo>
                  <a:pt x="1544568" y="122908"/>
                </a:lnTo>
                <a:lnTo>
                  <a:pt x="1542821" y="104817"/>
                </a:lnTo>
                <a:lnTo>
                  <a:pt x="1540676" y="93576"/>
                </a:lnTo>
                <a:lnTo>
                  <a:pt x="1539239" y="103632"/>
                </a:lnTo>
                <a:lnTo>
                  <a:pt x="1537715" y="115824"/>
                </a:lnTo>
                <a:lnTo>
                  <a:pt x="1536953" y="122682"/>
                </a:lnTo>
                <a:lnTo>
                  <a:pt x="1536953" y="129540"/>
                </a:lnTo>
                <a:lnTo>
                  <a:pt x="1536191" y="137160"/>
                </a:lnTo>
                <a:lnTo>
                  <a:pt x="1536191" y="152400"/>
                </a:lnTo>
                <a:lnTo>
                  <a:pt x="1545336" y="152400"/>
                </a:lnTo>
                <a:close/>
              </a:path>
              <a:path w="3081654" h="158114">
                <a:moveTo>
                  <a:pt x="1545336" y="155448"/>
                </a:moveTo>
                <a:lnTo>
                  <a:pt x="1545336" y="152400"/>
                </a:lnTo>
                <a:lnTo>
                  <a:pt x="1536191" y="152400"/>
                </a:lnTo>
                <a:lnTo>
                  <a:pt x="1536191" y="155448"/>
                </a:lnTo>
                <a:lnTo>
                  <a:pt x="1538477" y="157734"/>
                </a:lnTo>
                <a:lnTo>
                  <a:pt x="1543811" y="157734"/>
                </a:lnTo>
                <a:lnTo>
                  <a:pt x="1545336" y="155448"/>
                </a:lnTo>
                <a:close/>
              </a:path>
              <a:path w="3081654" h="158114">
                <a:moveTo>
                  <a:pt x="3062859" y="71628"/>
                </a:moveTo>
                <a:lnTo>
                  <a:pt x="1552193" y="71628"/>
                </a:lnTo>
                <a:lnTo>
                  <a:pt x="1550669" y="72390"/>
                </a:lnTo>
                <a:lnTo>
                  <a:pt x="1549908" y="72390"/>
                </a:lnTo>
                <a:lnTo>
                  <a:pt x="1549908" y="73152"/>
                </a:lnTo>
                <a:lnTo>
                  <a:pt x="1549145" y="73152"/>
                </a:lnTo>
                <a:lnTo>
                  <a:pt x="1546859" y="75438"/>
                </a:lnTo>
                <a:lnTo>
                  <a:pt x="1544967" y="81305"/>
                </a:lnTo>
                <a:lnTo>
                  <a:pt x="1541043" y="86614"/>
                </a:lnTo>
                <a:lnTo>
                  <a:pt x="1540764" y="92964"/>
                </a:lnTo>
                <a:lnTo>
                  <a:pt x="1540676" y="93576"/>
                </a:lnTo>
                <a:lnTo>
                  <a:pt x="1542821" y="104817"/>
                </a:lnTo>
                <a:lnTo>
                  <a:pt x="1544568" y="122908"/>
                </a:lnTo>
                <a:lnTo>
                  <a:pt x="1545336" y="137160"/>
                </a:lnTo>
                <a:lnTo>
                  <a:pt x="1545336" y="153162"/>
                </a:lnTo>
                <a:lnTo>
                  <a:pt x="1546097" y="137922"/>
                </a:lnTo>
                <a:lnTo>
                  <a:pt x="1546584" y="124126"/>
                </a:lnTo>
                <a:lnTo>
                  <a:pt x="1547698" y="109699"/>
                </a:lnTo>
                <a:lnTo>
                  <a:pt x="1549916" y="95477"/>
                </a:lnTo>
                <a:lnTo>
                  <a:pt x="1553717" y="82296"/>
                </a:lnTo>
                <a:lnTo>
                  <a:pt x="1553717" y="81534"/>
                </a:lnTo>
                <a:lnTo>
                  <a:pt x="1555241" y="80772"/>
                </a:lnTo>
                <a:lnTo>
                  <a:pt x="1555242" y="81534"/>
                </a:lnTo>
                <a:lnTo>
                  <a:pt x="3062478" y="81534"/>
                </a:lnTo>
                <a:lnTo>
                  <a:pt x="3062478" y="72390"/>
                </a:lnTo>
                <a:lnTo>
                  <a:pt x="3062859" y="71628"/>
                </a:lnTo>
                <a:close/>
              </a:path>
              <a:path w="3081654" h="158114">
                <a:moveTo>
                  <a:pt x="1555241" y="80772"/>
                </a:moveTo>
                <a:lnTo>
                  <a:pt x="1553717" y="81534"/>
                </a:lnTo>
                <a:lnTo>
                  <a:pt x="1554479" y="81534"/>
                </a:lnTo>
                <a:lnTo>
                  <a:pt x="1555241" y="80772"/>
                </a:lnTo>
                <a:close/>
              </a:path>
              <a:path w="3081654" h="158114">
                <a:moveTo>
                  <a:pt x="1554479" y="81534"/>
                </a:moveTo>
                <a:lnTo>
                  <a:pt x="1553717" y="81534"/>
                </a:lnTo>
                <a:lnTo>
                  <a:pt x="1553717" y="82296"/>
                </a:lnTo>
                <a:lnTo>
                  <a:pt x="1554479" y="81534"/>
                </a:lnTo>
                <a:close/>
              </a:path>
              <a:path w="3081654" h="158114">
                <a:moveTo>
                  <a:pt x="1555242" y="81534"/>
                </a:moveTo>
                <a:lnTo>
                  <a:pt x="1555241" y="80772"/>
                </a:lnTo>
                <a:lnTo>
                  <a:pt x="1554479" y="81534"/>
                </a:lnTo>
                <a:lnTo>
                  <a:pt x="1555242" y="81534"/>
                </a:lnTo>
                <a:close/>
              </a:path>
              <a:path w="3081654" h="158114">
                <a:moveTo>
                  <a:pt x="3063240" y="71628"/>
                </a:moveTo>
                <a:lnTo>
                  <a:pt x="3062859" y="71628"/>
                </a:lnTo>
                <a:lnTo>
                  <a:pt x="3062478" y="72390"/>
                </a:lnTo>
                <a:lnTo>
                  <a:pt x="3063240" y="71628"/>
                </a:lnTo>
                <a:close/>
              </a:path>
              <a:path w="3081654" h="158114">
                <a:moveTo>
                  <a:pt x="3064002" y="71628"/>
                </a:moveTo>
                <a:lnTo>
                  <a:pt x="3063240" y="71628"/>
                </a:lnTo>
                <a:lnTo>
                  <a:pt x="3062478" y="72390"/>
                </a:lnTo>
                <a:lnTo>
                  <a:pt x="3064002" y="71628"/>
                </a:lnTo>
                <a:close/>
              </a:path>
              <a:path w="3081654" h="158114">
                <a:moveTo>
                  <a:pt x="3064002" y="81534"/>
                </a:moveTo>
                <a:lnTo>
                  <a:pt x="3064002" y="71628"/>
                </a:lnTo>
                <a:lnTo>
                  <a:pt x="3062478" y="72390"/>
                </a:lnTo>
                <a:lnTo>
                  <a:pt x="3062478" y="81534"/>
                </a:lnTo>
                <a:lnTo>
                  <a:pt x="3064002" y="81534"/>
                </a:lnTo>
                <a:close/>
              </a:path>
              <a:path w="3081654" h="158114">
                <a:moveTo>
                  <a:pt x="3070097" y="78486"/>
                </a:moveTo>
                <a:lnTo>
                  <a:pt x="3070097" y="42672"/>
                </a:lnTo>
                <a:lnTo>
                  <a:pt x="3067811" y="58674"/>
                </a:lnTo>
                <a:lnTo>
                  <a:pt x="3066288" y="62484"/>
                </a:lnTo>
                <a:lnTo>
                  <a:pt x="3065526" y="66294"/>
                </a:lnTo>
                <a:lnTo>
                  <a:pt x="3064764" y="69342"/>
                </a:lnTo>
                <a:lnTo>
                  <a:pt x="3063240" y="70866"/>
                </a:lnTo>
                <a:lnTo>
                  <a:pt x="3062859" y="71628"/>
                </a:lnTo>
                <a:lnTo>
                  <a:pt x="3064002" y="71628"/>
                </a:lnTo>
                <a:lnTo>
                  <a:pt x="3064002" y="81534"/>
                </a:lnTo>
                <a:lnTo>
                  <a:pt x="3064764" y="81534"/>
                </a:lnTo>
                <a:lnTo>
                  <a:pt x="3065526" y="80772"/>
                </a:lnTo>
                <a:lnTo>
                  <a:pt x="3067050" y="80772"/>
                </a:lnTo>
                <a:lnTo>
                  <a:pt x="3067811" y="80010"/>
                </a:lnTo>
                <a:lnTo>
                  <a:pt x="3068573" y="80010"/>
                </a:lnTo>
                <a:lnTo>
                  <a:pt x="3070097" y="78486"/>
                </a:lnTo>
                <a:close/>
              </a:path>
              <a:path w="3081654" h="158114">
                <a:moveTo>
                  <a:pt x="3081528" y="16002"/>
                </a:moveTo>
                <a:lnTo>
                  <a:pt x="3081528" y="762"/>
                </a:lnTo>
                <a:lnTo>
                  <a:pt x="3071622" y="0"/>
                </a:lnTo>
                <a:lnTo>
                  <a:pt x="3071622" y="22860"/>
                </a:lnTo>
                <a:lnTo>
                  <a:pt x="3070097" y="36576"/>
                </a:lnTo>
                <a:lnTo>
                  <a:pt x="3070097" y="77724"/>
                </a:lnTo>
                <a:lnTo>
                  <a:pt x="3070860" y="77724"/>
                </a:lnTo>
                <a:lnTo>
                  <a:pt x="3072384" y="75438"/>
                </a:lnTo>
                <a:lnTo>
                  <a:pt x="3076534" y="62050"/>
                </a:lnTo>
                <a:lnTo>
                  <a:pt x="3079032" y="46253"/>
                </a:lnTo>
                <a:lnTo>
                  <a:pt x="3080492" y="30189"/>
                </a:lnTo>
                <a:lnTo>
                  <a:pt x="3081528" y="16002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796026" y="3476497"/>
            <a:ext cx="1673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data bits </a:t>
            </a:r>
            <a:r>
              <a:rPr dirty="0" sz="1200" spc="-5" b="1">
                <a:latin typeface="Arial"/>
                <a:cs typeface="Arial"/>
              </a:rPr>
              <a:t>(MSB </a:t>
            </a:r>
            <a:r>
              <a:rPr dirty="0" sz="1200" spc="-5">
                <a:latin typeface="Wingdings"/>
                <a:cs typeface="Wingdings"/>
              </a:rPr>
              <a:t>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Arial"/>
                <a:cs typeface="Arial"/>
              </a:rPr>
              <a:t>LSB)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05483" y="4912614"/>
            <a:ext cx="7800975" cy="1183640"/>
          </a:xfrm>
          <a:custGeom>
            <a:avLst/>
            <a:gdLst/>
            <a:ahLst/>
            <a:cxnLst/>
            <a:rect l="l" t="t" r="r" b="b"/>
            <a:pathLst>
              <a:path w="7800975" h="1183639">
                <a:moveTo>
                  <a:pt x="7800594" y="14477"/>
                </a:moveTo>
                <a:lnTo>
                  <a:pt x="7800594" y="6096"/>
                </a:lnTo>
                <a:lnTo>
                  <a:pt x="77944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4478"/>
                </a:lnTo>
                <a:lnTo>
                  <a:pt x="13716" y="16533"/>
                </a:lnTo>
                <a:lnTo>
                  <a:pt x="13716" y="14477"/>
                </a:lnTo>
                <a:lnTo>
                  <a:pt x="7800594" y="14477"/>
                </a:lnTo>
                <a:close/>
              </a:path>
              <a:path w="7800975" h="1183639">
                <a:moveTo>
                  <a:pt x="7786116" y="1183385"/>
                </a:moveTo>
                <a:lnTo>
                  <a:pt x="7786116" y="1181216"/>
                </a:lnTo>
                <a:lnTo>
                  <a:pt x="13716" y="16533"/>
                </a:lnTo>
                <a:lnTo>
                  <a:pt x="13716" y="1183385"/>
                </a:lnTo>
                <a:lnTo>
                  <a:pt x="7786116" y="1183385"/>
                </a:lnTo>
                <a:close/>
              </a:path>
              <a:path w="7800975" h="1183639">
                <a:moveTo>
                  <a:pt x="7800594" y="1183385"/>
                </a:moveTo>
                <a:lnTo>
                  <a:pt x="7800594" y="14477"/>
                </a:lnTo>
                <a:lnTo>
                  <a:pt x="7786116" y="14477"/>
                </a:lnTo>
                <a:lnTo>
                  <a:pt x="7786116" y="1181216"/>
                </a:lnTo>
                <a:lnTo>
                  <a:pt x="7800594" y="1183385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19200" y="4927091"/>
            <a:ext cx="7772400" cy="1169035"/>
          </a:xfrm>
          <a:custGeom>
            <a:avLst/>
            <a:gdLst/>
            <a:ahLst/>
            <a:cxnLst/>
            <a:rect l="l" t="t" r="r" b="b"/>
            <a:pathLst>
              <a:path w="7772400" h="1169035">
                <a:moveTo>
                  <a:pt x="0" y="0"/>
                </a:moveTo>
                <a:lnTo>
                  <a:pt x="0" y="1168908"/>
                </a:lnTo>
                <a:lnTo>
                  <a:pt x="7772400" y="1168908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05483" y="4912614"/>
            <a:ext cx="7800975" cy="1198245"/>
          </a:xfrm>
          <a:custGeom>
            <a:avLst/>
            <a:gdLst/>
            <a:ahLst/>
            <a:cxnLst/>
            <a:rect l="l" t="t" r="r" b="b"/>
            <a:pathLst>
              <a:path w="7800975" h="1198245">
                <a:moveTo>
                  <a:pt x="7800594" y="1191768"/>
                </a:moveTo>
                <a:lnTo>
                  <a:pt x="7800594" y="6096"/>
                </a:lnTo>
                <a:lnTo>
                  <a:pt x="77944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191768"/>
                </a:lnTo>
                <a:lnTo>
                  <a:pt x="6096" y="1197864"/>
                </a:lnTo>
                <a:lnTo>
                  <a:pt x="13716" y="1197864"/>
                </a:lnTo>
                <a:lnTo>
                  <a:pt x="13716" y="28194"/>
                </a:lnTo>
                <a:lnTo>
                  <a:pt x="28193" y="14478"/>
                </a:lnTo>
                <a:lnTo>
                  <a:pt x="28193" y="28194"/>
                </a:lnTo>
                <a:lnTo>
                  <a:pt x="7772400" y="28194"/>
                </a:lnTo>
                <a:lnTo>
                  <a:pt x="7772400" y="14478"/>
                </a:lnTo>
                <a:lnTo>
                  <a:pt x="7786116" y="28194"/>
                </a:lnTo>
                <a:lnTo>
                  <a:pt x="7786116" y="1197864"/>
                </a:lnTo>
                <a:lnTo>
                  <a:pt x="7794498" y="1197864"/>
                </a:lnTo>
                <a:lnTo>
                  <a:pt x="7800594" y="1191768"/>
                </a:lnTo>
                <a:close/>
              </a:path>
              <a:path w="7800975" h="1198245">
                <a:moveTo>
                  <a:pt x="28193" y="28194"/>
                </a:moveTo>
                <a:lnTo>
                  <a:pt x="28193" y="14478"/>
                </a:lnTo>
                <a:lnTo>
                  <a:pt x="13716" y="28194"/>
                </a:lnTo>
                <a:lnTo>
                  <a:pt x="28193" y="28194"/>
                </a:lnTo>
                <a:close/>
              </a:path>
              <a:path w="7800975" h="1198245">
                <a:moveTo>
                  <a:pt x="28193" y="1169670"/>
                </a:moveTo>
                <a:lnTo>
                  <a:pt x="28193" y="28194"/>
                </a:lnTo>
                <a:lnTo>
                  <a:pt x="13716" y="28194"/>
                </a:lnTo>
                <a:lnTo>
                  <a:pt x="13716" y="1169670"/>
                </a:lnTo>
                <a:lnTo>
                  <a:pt x="28193" y="1169670"/>
                </a:lnTo>
                <a:close/>
              </a:path>
              <a:path w="7800975" h="1198245">
                <a:moveTo>
                  <a:pt x="7786116" y="1169670"/>
                </a:moveTo>
                <a:lnTo>
                  <a:pt x="13716" y="1169670"/>
                </a:lnTo>
                <a:lnTo>
                  <a:pt x="28193" y="1183385"/>
                </a:lnTo>
                <a:lnTo>
                  <a:pt x="28193" y="1197864"/>
                </a:lnTo>
                <a:lnTo>
                  <a:pt x="7772400" y="1197864"/>
                </a:lnTo>
                <a:lnTo>
                  <a:pt x="7772400" y="1183386"/>
                </a:lnTo>
                <a:lnTo>
                  <a:pt x="7786116" y="1169670"/>
                </a:lnTo>
                <a:close/>
              </a:path>
              <a:path w="7800975" h="1198245">
                <a:moveTo>
                  <a:pt x="28193" y="1197864"/>
                </a:moveTo>
                <a:lnTo>
                  <a:pt x="28193" y="1183385"/>
                </a:lnTo>
                <a:lnTo>
                  <a:pt x="13716" y="1169670"/>
                </a:lnTo>
                <a:lnTo>
                  <a:pt x="13716" y="1197864"/>
                </a:lnTo>
                <a:lnTo>
                  <a:pt x="28193" y="1197864"/>
                </a:lnTo>
                <a:close/>
              </a:path>
              <a:path w="7800975" h="1198245">
                <a:moveTo>
                  <a:pt x="7786116" y="28194"/>
                </a:moveTo>
                <a:lnTo>
                  <a:pt x="7772400" y="14478"/>
                </a:lnTo>
                <a:lnTo>
                  <a:pt x="7772400" y="28194"/>
                </a:lnTo>
                <a:lnTo>
                  <a:pt x="7786116" y="28194"/>
                </a:lnTo>
                <a:close/>
              </a:path>
              <a:path w="7800975" h="1198245">
                <a:moveTo>
                  <a:pt x="7786116" y="1169670"/>
                </a:moveTo>
                <a:lnTo>
                  <a:pt x="7786116" y="28194"/>
                </a:lnTo>
                <a:lnTo>
                  <a:pt x="7772400" y="28194"/>
                </a:lnTo>
                <a:lnTo>
                  <a:pt x="7772400" y="1169670"/>
                </a:lnTo>
                <a:lnTo>
                  <a:pt x="7786116" y="1169670"/>
                </a:lnTo>
                <a:close/>
              </a:path>
              <a:path w="7800975" h="1198245">
                <a:moveTo>
                  <a:pt x="7786116" y="1197864"/>
                </a:moveTo>
                <a:lnTo>
                  <a:pt x="7786116" y="1169670"/>
                </a:lnTo>
                <a:lnTo>
                  <a:pt x="7772400" y="1183386"/>
                </a:lnTo>
                <a:lnTo>
                  <a:pt x="7772400" y="1197864"/>
                </a:lnTo>
                <a:lnTo>
                  <a:pt x="7786116" y="1197864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97833" y="4949444"/>
            <a:ext cx="327279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Wire.beginTransmission</a:t>
            </a:r>
            <a:r>
              <a:rPr dirty="0" sz="1400">
                <a:latin typeface="Consolas"/>
                <a:cs typeface="Consolas"/>
              </a:rPr>
              <a:t>(B1100000); 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Wire.write</a:t>
            </a:r>
            <a:r>
              <a:rPr dirty="0" sz="1400">
                <a:latin typeface="Consolas"/>
                <a:cs typeface="Consolas"/>
              </a:rPr>
              <a:t>(B01000000); 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Wire.write</a:t>
            </a:r>
            <a:r>
              <a:rPr dirty="0" sz="1400">
                <a:latin typeface="Consolas"/>
                <a:cs typeface="Consolas"/>
              </a:rPr>
              <a:t>(data &gt;&gt; 4);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8645" y="4949444"/>
            <a:ext cx="386334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// Byte </a:t>
            </a:r>
            <a:r>
              <a:rPr dirty="0" sz="1400" spc="-5">
                <a:solidFill>
                  <a:srgbClr val="7E7E7E"/>
                </a:solidFill>
                <a:latin typeface="Consolas"/>
                <a:cs typeface="Consolas"/>
              </a:rPr>
              <a:t>1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(Initiate</a:t>
            </a:r>
            <a:r>
              <a:rPr dirty="0" sz="1400" spc="3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communication)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// Byte </a:t>
            </a:r>
            <a:r>
              <a:rPr dirty="0" sz="1400" spc="-5">
                <a:solidFill>
                  <a:srgbClr val="7E7E7E"/>
                </a:solidFill>
                <a:latin typeface="Consolas"/>
                <a:cs typeface="Consolas"/>
              </a:rPr>
              <a:t>2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(command and power down</a:t>
            </a:r>
            <a:r>
              <a:rPr dirty="0" sz="1400" spc="5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mode)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// Byte </a:t>
            </a:r>
            <a:r>
              <a:rPr dirty="0" sz="1400" spc="-5">
                <a:solidFill>
                  <a:srgbClr val="7E7E7E"/>
                </a:solidFill>
                <a:latin typeface="Consolas"/>
                <a:cs typeface="Consolas"/>
              </a:rPr>
              <a:t>3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(send bits</a:t>
            </a:r>
            <a:r>
              <a:rPr dirty="0" sz="1400" spc="2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D11..D4)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0739" y="4368038"/>
            <a:ext cx="36341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Arduino program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segment: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6844" y="3868673"/>
            <a:ext cx="3505200" cy="523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62271" y="3864102"/>
            <a:ext cx="3514344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62271" y="3864102"/>
            <a:ext cx="3514725" cy="532765"/>
          </a:xfrm>
          <a:custGeom>
            <a:avLst/>
            <a:gdLst/>
            <a:ahLst/>
            <a:cxnLst/>
            <a:rect l="l" t="t" r="r" b="b"/>
            <a:pathLst>
              <a:path w="3514725" h="532764">
                <a:moveTo>
                  <a:pt x="3514344" y="530352"/>
                </a:moveTo>
                <a:lnTo>
                  <a:pt x="3514344" y="2285"/>
                </a:lnTo>
                <a:lnTo>
                  <a:pt x="3512058" y="0"/>
                </a:lnTo>
                <a:lnTo>
                  <a:pt x="1523" y="0"/>
                </a:lnTo>
                <a:lnTo>
                  <a:pt x="0" y="2286"/>
                </a:lnTo>
                <a:lnTo>
                  <a:pt x="0" y="530352"/>
                </a:lnTo>
                <a:lnTo>
                  <a:pt x="1524" y="532638"/>
                </a:lnTo>
                <a:lnTo>
                  <a:pt x="4572" y="53263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505200" y="9143"/>
                </a:lnTo>
                <a:lnTo>
                  <a:pt x="3505200" y="4571"/>
                </a:lnTo>
                <a:lnTo>
                  <a:pt x="3509772" y="9143"/>
                </a:lnTo>
                <a:lnTo>
                  <a:pt x="3509772" y="532638"/>
                </a:lnTo>
                <a:lnTo>
                  <a:pt x="3512058" y="532638"/>
                </a:lnTo>
                <a:lnTo>
                  <a:pt x="3514344" y="530352"/>
                </a:lnTo>
                <a:close/>
              </a:path>
              <a:path w="3514725" h="53276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514725" h="532764">
                <a:moveTo>
                  <a:pt x="9144" y="52349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523494"/>
                </a:lnTo>
                <a:lnTo>
                  <a:pt x="9144" y="523494"/>
                </a:lnTo>
                <a:close/>
              </a:path>
              <a:path w="3514725" h="532764">
                <a:moveTo>
                  <a:pt x="3509772" y="523494"/>
                </a:moveTo>
                <a:lnTo>
                  <a:pt x="4572" y="523494"/>
                </a:lnTo>
                <a:lnTo>
                  <a:pt x="9144" y="528066"/>
                </a:lnTo>
                <a:lnTo>
                  <a:pt x="9144" y="532638"/>
                </a:lnTo>
                <a:lnTo>
                  <a:pt x="3505200" y="532638"/>
                </a:lnTo>
                <a:lnTo>
                  <a:pt x="3505200" y="528066"/>
                </a:lnTo>
                <a:lnTo>
                  <a:pt x="3509772" y="523494"/>
                </a:lnTo>
                <a:close/>
              </a:path>
              <a:path w="3514725" h="532764">
                <a:moveTo>
                  <a:pt x="9144" y="532638"/>
                </a:moveTo>
                <a:lnTo>
                  <a:pt x="9144" y="528066"/>
                </a:lnTo>
                <a:lnTo>
                  <a:pt x="4572" y="523494"/>
                </a:lnTo>
                <a:lnTo>
                  <a:pt x="4572" y="532638"/>
                </a:lnTo>
                <a:lnTo>
                  <a:pt x="9144" y="532638"/>
                </a:lnTo>
                <a:close/>
              </a:path>
              <a:path w="3514725" h="532764">
                <a:moveTo>
                  <a:pt x="3509772" y="9143"/>
                </a:moveTo>
                <a:lnTo>
                  <a:pt x="3505200" y="4571"/>
                </a:lnTo>
                <a:lnTo>
                  <a:pt x="3505200" y="9143"/>
                </a:lnTo>
                <a:lnTo>
                  <a:pt x="3509772" y="9143"/>
                </a:lnTo>
                <a:close/>
              </a:path>
              <a:path w="3514725" h="532764">
                <a:moveTo>
                  <a:pt x="3509772" y="523494"/>
                </a:moveTo>
                <a:lnTo>
                  <a:pt x="3509772" y="9143"/>
                </a:lnTo>
                <a:lnTo>
                  <a:pt x="3505200" y="9143"/>
                </a:lnTo>
                <a:lnTo>
                  <a:pt x="3505200" y="523494"/>
                </a:lnTo>
                <a:lnTo>
                  <a:pt x="3509772" y="523494"/>
                </a:lnTo>
                <a:close/>
              </a:path>
              <a:path w="3514725" h="532764">
                <a:moveTo>
                  <a:pt x="3509772" y="532638"/>
                </a:moveTo>
                <a:lnTo>
                  <a:pt x="3509772" y="523494"/>
                </a:lnTo>
                <a:lnTo>
                  <a:pt x="3505200" y="528066"/>
                </a:lnTo>
                <a:lnTo>
                  <a:pt x="3505200" y="532638"/>
                </a:lnTo>
                <a:lnTo>
                  <a:pt x="35097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551679" y="3897121"/>
            <a:ext cx="3331845" cy="4476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069340" marR="5080" indent="-1057275">
              <a:lnSpc>
                <a:spcPts val="1639"/>
              </a:lnSpc>
              <a:spcBef>
                <a:spcPts val="18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binary numbers are preceded by</a:t>
            </a:r>
            <a:r>
              <a:rPr dirty="0" sz="14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B:  </a:t>
            </a:r>
            <a:r>
              <a:rPr dirty="0" sz="1400" spc="-20">
                <a:solidFill>
                  <a:srgbClr val="0000FF"/>
                </a:solidFill>
                <a:latin typeface="Arial"/>
                <a:cs typeface="Arial"/>
              </a:rPr>
              <a:t>B1100000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dirty="0" sz="1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00FF"/>
                </a:solidFill>
                <a:latin typeface="Arial"/>
                <a:cs typeface="Arial"/>
              </a:rPr>
              <a:t>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76828" y="4126229"/>
            <a:ext cx="894715" cy="970280"/>
          </a:xfrm>
          <a:custGeom>
            <a:avLst/>
            <a:gdLst/>
            <a:ahLst/>
            <a:cxnLst/>
            <a:rect l="l" t="t" r="r" b="b"/>
            <a:pathLst>
              <a:path w="894714" h="970279">
                <a:moveTo>
                  <a:pt x="894588" y="8381"/>
                </a:moveTo>
                <a:lnTo>
                  <a:pt x="885444" y="0"/>
                </a:lnTo>
                <a:lnTo>
                  <a:pt x="0" y="961644"/>
                </a:lnTo>
                <a:lnTo>
                  <a:pt x="9906" y="970026"/>
                </a:lnTo>
                <a:lnTo>
                  <a:pt x="894588" y="838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67000" y="6325361"/>
            <a:ext cx="4800600" cy="738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62427" y="6320028"/>
            <a:ext cx="4810506" cy="74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62427" y="6320028"/>
            <a:ext cx="4810760" cy="748665"/>
          </a:xfrm>
          <a:custGeom>
            <a:avLst/>
            <a:gdLst/>
            <a:ahLst/>
            <a:cxnLst/>
            <a:rect l="l" t="t" r="r" b="b"/>
            <a:pathLst>
              <a:path w="4810759" h="748665">
                <a:moveTo>
                  <a:pt x="4810506" y="745997"/>
                </a:moveTo>
                <a:lnTo>
                  <a:pt x="4810506" y="2285"/>
                </a:lnTo>
                <a:lnTo>
                  <a:pt x="48082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2" y="748284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4800600" y="9905"/>
                </a:lnTo>
                <a:lnTo>
                  <a:pt x="4800600" y="4571"/>
                </a:lnTo>
                <a:lnTo>
                  <a:pt x="4805172" y="9905"/>
                </a:lnTo>
                <a:lnTo>
                  <a:pt x="4805172" y="748283"/>
                </a:lnTo>
                <a:lnTo>
                  <a:pt x="4808220" y="748283"/>
                </a:lnTo>
                <a:lnTo>
                  <a:pt x="4810506" y="745997"/>
                </a:lnTo>
                <a:close/>
              </a:path>
              <a:path w="4810759" h="7486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4810759" h="748665">
                <a:moveTo>
                  <a:pt x="9905" y="73914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905" y="739140"/>
                </a:lnTo>
                <a:close/>
              </a:path>
              <a:path w="4810759" h="748665">
                <a:moveTo>
                  <a:pt x="4805172" y="739140"/>
                </a:moveTo>
                <a:lnTo>
                  <a:pt x="4572" y="739140"/>
                </a:lnTo>
                <a:lnTo>
                  <a:pt x="9905" y="743711"/>
                </a:lnTo>
                <a:lnTo>
                  <a:pt x="9905" y="748284"/>
                </a:lnTo>
                <a:lnTo>
                  <a:pt x="4800600" y="748283"/>
                </a:lnTo>
                <a:lnTo>
                  <a:pt x="4800600" y="743711"/>
                </a:lnTo>
                <a:lnTo>
                  <a:pt x="4805172" y="739140"/>
                </a:lnTo>
                <a:close/>
              </a:path>
              <a:path w="4810759" h="748665">
                <a:moveTo>
                  <a:pt x="9905" y="748284"/>
                </a:moveTo>
                <a:lnTo>
                  <a:pt x="9905" y="743711"/>
                </a:lnTo>
                <a:lnTo>
                  <a:pt x="4572" y="739140"/>
                </a:lnTo>
                <a:lnTo>
                  <a:pt x="4572" y="748284"/>
                </a:lnTo>
                <a:lnTo>
                  <a:pt x="9905" y="748284"/>
                </a:lnTo>
                <a:close/>
              </a:path>
              <a:path w="4810759" h="748665">
                <a:moveTo>
                  <a:pt x="4805172" y="9905"/>
                </a:moveTo>
                <a:lnTo>
                  <a:pt x="4800600" y="4571"/>
                </a:lnTo>
                <a:lnTo>
                  <a:pt x="4800600" y="9905"/>
                </a:lnTo>
                <a:lnTo>
                  <a:pt x="4805172" y="9905"/>
                </a:lnTo>
                <a:close/>
              </a:path>
              <a:path w="4810759" h="748665">
                <a:moveTo>
                  <a:pt x="4805172" y="739140"/>
                </a:moveTo>
                <a:lnTo>
                  <a:pt x="4805172" y="9905"/>
                </a:lnTo>
                <a:lnTo>
                  <a:pt x="4800600" y="9905"/>
                </a:lnTo>
                <a:lnTo>
                  <a:pt x="4800600" y="739140"/>
                </a:lnTo>
                <a:lnTo>
                  <a:pt x="4805172" y="739140"/>
                </a:lnTo>
                <a:close/>
              </a:path>
              <a:path w="4810759" h="748665">
                <a:moveTo>
                  <a:pt x="4805172" y="748283"/>
                </a:moveTo>
                <a:lnTo>
                  <a:pt x="4805172" y="739140"/>
                </a:lnTo>
                <a:lnTo>
                  <a:pt x="4800600" y="743711"/>
                </a:lnTo>
                <a:lnTo>
                  <a:pt x="4800600" y="748283"/>
                </a:lnTo>
                <a:lnTo>
                  <a:pt x="4805172" y="748283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97673" y="5589515"/>
            <a:ext cx="6422390" cy="142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Wire.write</a:t>
            </a:r>
            <a:r>
              <a:rPr dirty="0" sz="1400">
                <a:latin typeface="Consolas"/>
                <a:cs typeface="Consolas"/>
              </a:rPr>
              <a:t>((data </a:t>
            </a:r>
            <a:r>
              <a:rPr dirty="0" sz="1400" spc="-5">
                <a:latin typeface="Consolas"/>
                <a:cs typeface="Consolas"/>
              </a:rPr>
              <a:t>&amp; </a:t>
            </a:r>
            <a:r>
              <a:rPr dirty="0" sz="1400">
                <a:latin typeface="Consolas"/>
                <a:cs typeface="Consolas"/>
              </a:rPr>
              <a:t>B00001111) &lt;&lt; 4);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// Byte </a:t>
            </a:r>
            <a:r>
              <a:rPr dirty="0" sz="1400" spc="-5">
                <a:solidFill>
                  <a:srgbClr val="7E7E7E"/>
                </a:solidFill>
                <a:latin typeface="Consolas"/>
                <a:cs typeface="Consolas"/>
              </a:rPr>
              <a:t>4 </a:t>
            </a:r>
            <a:r>
              <a:rPr dirty="0" sz="1400">
                <a:solidFill>
                  <a:srgbClr val="7E7E7E"/>
                </a:solidFill>
                <a:latin typeface="Consolas"/>
                <a:cs typeface="Consolas"/>
              </a:rPr>
              <a:t>(send bits D3..D0) 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Wire.endTransmission</a:t>
            </a:r>
            <a:r>
              <a:rPr dirty="0" sz="1400">
                <a:latin typeface="Consolas"/>
                <a:cs typeface="Consolas"/>
              </a:rPr>
              <a:t>();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 marL="1117600">
              <a:lnSpc>
                <a:spcPts val="1660"/>
              </a:lnSpc>
              <a:spcBef>
                <a:spcPts val="104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Remember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you must include the Wire library at the</a:t>
            </a:r>
            <a:r>
              <a:rPr dirty="0" sz="1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top:</a:t>
            </a:r>
            <a:endParaRPr sz="1400">
              <a:latin typeface="Arial"/>
              <a:cs typeface="Arial"/>
            </a:endParaRPr>
          </a:p>
          <a:p>
            <a:pPr algn="ctr" marL="1116330">
              <a:lnSpc>
                <a:spcPts val="1660"/>
              </a:lnSpc>
            </a:pPr>
            <a:r>
              <a:rPr dirty="0" sz="1400">
                <a:latin typeface="Consolas"/>
                <a:cs typeface="Consolas"/>
              </a:rPr>
              <a:t>#include &lt;Wire.h&gt;</a:t>
            </a:r>
            <a:endParaRPr sz="1400">
              <a:latin typeface="Consolas"/>
              <a:cs typeface="Consolas"/>
            </a:endParaRPr>
          </a:p>
          <a:p>
            <a:pPr algn="ctr" marL="111633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and you must also use </a:t>
            </a:r>
            <a:r>
              <a:rPr dirty="0" sz="1400" spc="-5">
                <a:solidFill>
                  <a:srgbClr val="B54A10"/>
                </a:solidFill>
                <a:latin typeface="Consolas"/>
                <a:cs typeface="Consolas"/>
              </a:rPr>
              <a:t>Wire.begin()</a:t>
            </a:r>
            <a:r>
              <a:rPr dirty="0" sz="1400" spc="-395">
                <a:solidFill>
                  <a:srgbClr val="B54A10"/>
                </a:solidFill>
                <a:latin typeface="Consolas"/>
                <a:cs typeface="Consolas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in setup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66488" y="4517897"/>
            <a:ext cx="3505200" cy="307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61915" y="4513326"/>
            <a:ext cx="3514343" cy="312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61915" y="4513326"/>
            <a:ext cx="3514725" cy="318135"/>
          </a:xfrm>
          <a:custGeom>
            <a:avLst/>
            <a:gdLst/>
            <a:ahLst/>
            <a:cxnLst/>
            <a:rect l="l" t="t" r="r" b="b"/>
            <a:pathLst>
              <a:path w="3514725" h="318135">
                <a:moveTo>
                  <a:pt x="3514344" y="315467"/>
                </a:moveTo>
                <a:lnTo>
                  <a:pt x="3514344" y="2285"/>
                </a:lnTo>
                <a:lnTo>
                  <a:pt x="3512058" y="0"/>
                </a:lnTo>
                <a:lnTo>
                  <a:pt x="1523" y="0"/>
                </a:lnTo>
                <a:lnTo>
                  <a:pt x="0" y="2286"/>
                </a:lnTo>
                <a:lnTo>
                  <a:pt x="0" y="315468"/>
                </a:lnTo>
                <a:lnTo>
                  <a:pt x="1524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144" y="4572"/>
                </a:lnTo>
                <a:lnTo>
                  <a:pt x="9144" y="9906"/>
                </a:lnTo>
                <a:lnTo>
                  <a:pt x="3505200" y="9905"/>
                </a:lnTo>
                <a:lnTo>
                  <a:pt x="3505200" y="4571"/>
                </a:lnTo>
                <a:lnTo>
                  <a:pt x="3509772" y="9905"/>
                </a:lnTo>
                <a:lnTo>
                  <a:pt x="3509772" y="317753"/>
                </a:lnTo>
                <a:lnTo>
                  <a:pt x="3512058" y="317753"/>
                </a:lnTo>
                <a:lnTo>
                  <a:pt x="3514344" y="315467"/>
                </a:lnTo>
                <a:close/>
              </a:path>
              <a:path w="3514725" h="318135">
                <a:moveTo>
                  <a:pt x="9144" y="9906"/>
                </a:moveTo>
                <a:lnTo>
                  <a:pt x="9144" y="4572"/>
                </a:lnTo>
                <a:lnTo>
                  <a:pt x="4572" y="9906"/>
                </a:lnTo>
                <a:lnTo>
                  <a:pt x="9144" y="9906"/>
                </a:lnTo>
                <a:close/>
              </a:path>
              <a:path w="3514725" h="318135">
                <a:moveTo>
                  <a:pt x="9144" y="307848"/>
                </a:moveTo>
                <a:lnTo>
                  <a:pt x="9144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144" y="307848"/>
                </a:lnTo>
                <a:close/>
              </a:path>
              <a:path w="3514725" h="318135">
                <a:moveTo>
                  <a:pt x="3509772" y="307847"/>
                </a:moveTo>
                <a:lnTo>
                  <a:pt x="4572" y="307848"/>
                </a:lnTo>
                <a:lnTo>
                  <a:pt x="9144" y="312420"/>
                </a:lnTo>
                <a:lnTo>
                  <a:pt x="9144" y="317754"/>
                </a:lnTo>
                <a:lnTo>
                  <a:pt x="3505200" y="317753"/>
                </a:lnTo>
                <a:lnTo>
                  <a:pt x="3505200" y="312419"/>
                </a:lnTo>
                <a:lnTo>
                  <a:pt x="3509772" y="307847"/>
                </a:lnTo>
                <a:close/>
              </a:path>
              <a:path w="3514725" h="318135">
                <a:moveTo>
                  <a:pt x="9144" y="317754"/>
                </a:moveTo>
                <a:lnTo>
                  <a:pt x="9144" y="312420"/>
                </a:lnTo>
                <a:lnTo>
                  <a:pt x="4572" y="307848"/>
                </a:lnTo>
                <a:lnTo>
                  <a:pt x="4572" y="317754"/>
                </a:lnTo>
                <a:lnTo>
                  <a:pt x="9144" y="317754"/>
                </a:lnTo>
                <a:close/>
              </a:path>
              <a:path w="3514725" h="318135">
                <a:moveTo>
                  <a:pt x="3509772" y="9905"/>
                </a:moveTo>
                <a:lnTo>
                  <a:pt x="3505200" y="4571"/>
                </a:lnTo>
                <a:lnTo>
                  <a:pt x="3505200" y="9905"/>
                </a:lnTo>
                <a:lnTo>
                  <a:pt x="3509772" y="9905"/>
                </a:lnTo>
                <a:close/>
              </a:path>
              <a:path w="3514725" h="318135">
                <a:moveTo>
                  <a:pt x="3509772" y="307847"/>
                </a:moveTo>
                <a:lnTo>
                  <a:pt x="3509772" y="9905"/>
                </a:lnTo>
                <a:lnTo>
                  <a:pt x="3505200" y="9905"/>
                </a:lnTo>
                <a:lnTo>
                  <a:pt x="3505200" y="307847"/>
                </a:lnTo>
                <a:lnTo>
                  <a:pt x="3509772" y="307847"/>
                </a:lnTo>
                <a:close/>
              </a:path>
              <a:path w="3514725" h="318135">
                <a:moveTo>
                  <a:pt x="3509772" y="317753"/>
                </a:moveTo>
                <a:lnTo>
                  <a:pt x="3509772" y="307847"/>
                </a:lnTo>
                <a:lnTo>
                  <a:pt x="3505200" y="312419"/>
                </a:lnTo>
                <a:lnTo>
                  <a:pt x="3505200" y="317753"/>
                </a:lnTo>
                <a:lnTo>
                  <a:pt x="3509772" y="317753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749038" y="4541773"/>
            <a:ext cx="333629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solidFill>
                  <a:srgbClr val="B54A10"/>
                </a:solidFill>
                <a:latin typeface="Consolas"/>
                <a:cs typeface="Consolas"/>
              </a:rPr>
              <a:t>data &gt;&gt; 4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shift bits left by four</a:t>
            </a:r>
            <a:r>
              <a:rPr dirty="0" sz="14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positions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25952" y="4666488"/>
            <a:ext cx="1244600" cy="850900"/>
          </a:xfrm>
          <a:custGeom>
            <a:avLst/>
            <a:gdLst/>
            <a:ahLst/>
            <a:cxnLst/>
            <a:rect l="l" t="t" r="r" b="b"/>
            <a:pathLst>
              <a:path w="1244600" h="850900">
                <a:moveTo>
                  <a:pt x="1244345" y="10668"/>
                </a:moveTo>
                <a:lnTo>
                  <a:pt x="1236726" y="0"/>
                </a:lnTo>
                <a:lnTo>
                  <a:pt x="0" y="839724"/>
                </a:lnTo>
                <a:lnTo>
                  <a:pt x="6857" y="850391"/>
                </a:lnTo>
                <a:lnTo>
                  <a:pt x="1244345" y="106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9786" y="741680"/>
            <a:ext cx="6877684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Additional </a:t>
            </a:r>
            <a:r>
              <a:rPr dirty="0" sz="4400"/>
              <a:t>I</a:t>
            </a:r>
            <a:r>
              <a:rPr dirty="0" baseline="24904" sz="4350"/>
              <a:t>2</a:t>
            </a:r>
            <a:r>
              <a:rPr dirty="0" sz="4400"/>
              <a:t>C</a:t>
            </a:r>
            <a:r>
              <a:rPr dirty="0" sz="4400" spc="-5"/>
              <a:t> Commands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504" y="1898904"/>
          <a:ext cx="8935085" cy="444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0"/>
                <a:gridCol w="4128134"/>
              </a:tblGrid>
              <a:tr h="3844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COMMAND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EXPLANATION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</a:tr>
              <a:tr h="5604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Wire.begin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34620" indent="-635">
                        <a:lnSpc>
                          <a:spcPts val="1880"/>
                        </a:lnSpc>
                        <a:spcBef>
                          <a:spcPts val="26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Join the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26455" sz="157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bus as master (usually invoked  in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setup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Wire.begin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(address)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41655">
                        <a:lnSpc>
                          <a:spcPts val="1880"/>
                        </a:lnSpc>
                        <a:spcBef>
                          <a:spcPts val="40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Join the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26455" sz="157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bus as slave, with address  specified (usually invoked in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setup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Wire.beginTransmission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(address)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Begin communicating to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slave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device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Wire.write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(byte)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Write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one byte to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26455" sz="157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bus (after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request)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3608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Wire.write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(bytes,length)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Write </a:t>
                      </a:r>
                      <a:r>
                        <a:rPr dirty="0" sz="1600" spc="-5">
                          <a:latin typeface="Consolas"/>
                          <a:cs typeface="Consolas"/>
                        </a:rPr>
                        <a:t>length</a:t>
                      </a:r>
                      <a:r>
                        <a:rPr dirty="0" sz="1600" spc="-445"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bytes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 I</a:t>
                      </a:r>
                      <a:r>
                        <a:rPr dirty="0" baseline="26455" sz="157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Wire.endTransmission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(address)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End transmission to slave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device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 marR="130810">
                        <a:lnSpc>
                          <a:spcPct val="100600"/>
                        </a:lnSpc>
                        <a:spcBef>
                          <a:spcPts val="24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Wire.requestFrom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(address, quantity)  </a:t>
                      </a: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Wire.requestFrom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(address, quantity,</a:t>
                      </a:r>
                      <a:r>
                        <a:rPr dirty="0" sz="1600" spc="-60"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5">
                          <a:latin typeface="Consolas"/>
                          <a:cs typeface="Consolas"/>
                        </a:rPr>
                        <a:t>stop)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Request bytes (quantity) from</a:t>
                      </a:r>
                      <a:r>
                        <a:rPr dirty="0" sz="16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slave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Wire.available</a:t>
                      </a:r>
                      <a:r>
                        <a:rPr dirty="0" sz="1600" spc="-5">
                          <a:latin typeface="Consolas"/>
                          <a:cs typeface="Consolas"/>
                        </a:rPr>
                        <a:t>()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The number of bytes available for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reading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Wire.read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70510">
                        <a:lnSpc>
                          <a:spcPts val="1880"/>
                        </a:lnSpc>
                        <a:spcBef>
                          <a:spcPts val="409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Reads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byte that was transmitted from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slave. (Preceded by</a:t>
                      </a:r>
                      <a:r>
                        <a:rPr dirty="0" sz="16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Wire.requestFrom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057400" y="6553200"/>
            <a:ext cx="3505200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2827" y="6548628"/>
            <a:ext cx="3515105" cy="528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2827" y="6548628"/>
            <a:ext cx="3515360" cy="532765"/>
          </a:xfrm>
          <a:custGeom>
            <a:avLst/>
            <a:gdLst/>
            <a:ahLst/>
            <a:cxnLst/>
            <a:rect l="l" t="t" r="r" b="b"/>
            <a:pathLst>
              <a:path w="3515360" h="532765">
                <a:moveTo>
                  <a:pt x="3515105" y="531114"/>
                </a:moveTo>
                <a:lnTo>
                  <a:pt x="3515105" y="2285"/>
                </a:lnTo>
                <a:lnTo>
                  <a:pt x="3512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1" y="532638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505200" y="9905"/>
                </a:lnTo>
                <a:lnTo>
                  <a:pt x="3505200" y="4571"/>
                </a:lnTo>
                <a:lnTo>
                  <a:pt x="3509772" y="9905"/>
                </a:lnTo>
                <a:lnTo>
                  <a:pt x="3509772" y="532638"/>
                </a:lnTo>
                <a:lnTo>
                  <a:pt x="3512820" y="532638"/>
                </a:lnTo>
                <a:lnTo>
                  <a:pt x="3515105" y="531114"/>
                </a:lnTo>
                <a:close/>
              </a:path>
              <a:path w="3515360" h="5327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515360" h="532765">
                <a:moveTo>
                  <a:pt x="9905" y="523494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5" y="523494"/>
                </a:lnTo>
                <a:close/>
              </a:path>
              <a:path w="3515360" h="532765">
                <a:moveTo>
                  <a:pt x="3509772" y="523494"/>
                </a:moveTo>
                <a:lnTo>
                  <a:pt x="4572" y="523494"/>
                </a:lnTo>
                <a:lnTo>
                  <a:pt x="9905" y="528065"/>
                </a:lnTo>
                <a:lnTo>
                  <a:pt x="9905" y="532638"/>
                </a:lnTo>
                <a:lnTo>
                  <a:pt x="3505200" y="532638"/>
                </a:lnTo>
                <a:lnTo>
                  <a:pt x="3505200" y="528066"/>
                </a:lnTo>
                <a:lnTo>
                  <a:pt x="3509772" y="523494"/>
                </a:lnTo>
                <a:close/>
              </a:path>
              <a:path w="3515360" h="532765">
                <a:moveTo>
                  <a:pt x="9905" y="532638"/>
                </a:moveTo>
                <a:lnTo>
                  <a:pt x="9905" y="528065"/>
                </a:lnTo>
                <a:lnTo>
                  <a:pt x="4572" y="523494"/>
                </a:lnTo>
                <a:lnTo>
                  <a:pt x="4571" y="532638"/>
                </a:lnTo>
                <a:lnTo>
                  <a:pt x="9905" y="532638"/>
                </a:lnTo>
                <a:close/>
              </a:path>
              <a:path w="3515360" h="532765">
                <a:moveTo>
                  <a:pt x="3509772" y="9905"/>
                </a:moveTo>
                <a:lnTo>
                  <a:pt x="3505200" y="4571"/>
                </a:lnTo>
                <a:lnTo>
                  <a:pt x="3505200" y="9905"/>
                </a:lnTo>
                <a:lnTo>
                  <a:pt x="3509772" y="9905"/>
                </a:lnTo>
                <a:close/>
              </a:path>
              <a:path w="3515360" h="532765">
                <a:moveTo>
                  <a:pt x="3509772" y="523494"/>
                </a:moveTo>
                <a:lnTo>
                  <a:pt x="3509772" y="9905"/>
                </a:lnTo>
                <a:lnTo>
                  <a:pt x="3505200" y="9905"/>
                </a:lnTo>
                <a:lnTo>
                  <a:pt x="3505200" y="523494"/>
                </a:lnTo>
                <a:lnTo>
                  <a:pt x="3509772" y="523494"/>
                </a:lnTo>
                <a:close/>
              </a:path>
              <a:path w="3515360" h="532765">
                <a:moveTo>
                  <a:pt x="3509772" y="532638"/>
                </a:moveTo>
                <a:lnTo>
                  <a:pt x="3509772" y="523494"/>
                </a:lnTo>
                <a:lnTo>
                  <a:pt x="3505200" y="528066"/>
                </a:lnTo>
                <a:lnTo>
                  <a:pt x="3505200" y="532638"/>
                </a:lnTo>
                <a:lnTo>
                  <a:pt x="35097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14626" y="6581647"/>
            <a:ext cx="3190875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66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you must include the Wire</a:t>
            </a:r>
            <a:r>
              <a:rPr dirty="0" sz="14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library: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dirty="0" sz="1400">
                <a:latin typeface="Consolas"/>
                <a:cs typeface="Consolas"/>
              </a:rPr>
              <a:t>#include &lt;Wire.h&gt;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0" y="6553200"/>
            <a:ext cx="2819399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10428" y="6548628"/>
            <a:ext cx="2829306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0428" y="6548628"/>
            <a:ext cx="2829560" cy="532765"/>
          </a:xfrm>
          <a:custGeom>
            <a:avLst/>
            <a:gdLst/>
            <a:ahLst/>
            <a:cxnLst/>
            <a:rect l="l" t="t" r="r" b="b"/>
            <a:pathLst>
              <a:path w="2829559" h="532765">
                <a:moveTo>
                  <a:pt x="2829306" y="531114"/>
                </a:moveTo>
                <a:lnTo>
                  <a:pt x="2829306" y="2286"/>
                </a:lnTo>
                <a:lnTo>
                  <a:pt x="28270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1" y="532638"/>
                </a:lnTo>
                <a:lnTo>
                  <a:pt x="4572" y="9906"/>
                </a:lnTo>
                <a:lnTo>
                  <a:pt x="9906" y="4572"/>
                </a:lnTo>
                <a:lnTo>
                  <a:pt x="9905" y="9906"/>
                </a:lnTo>
                <a:lnTo>
                  <a:pt x="2819400" y="9906"/>
                </a:lnTo>
                <a:lnTo>
                  <a:pt x="2819400" y="4572"/>
                </a:lnTo>
                <a:lnTo>
                  <a:pt x="2823972" y="9906"/>
                </a:lnTo>
                <a:lnTo>
                  <a:pt x="2823972" y="532638"/>
                </a:lnTo>
                <a:lnTo>
                  <a:pt x="2827020" y="532638"/>
                </a:lnTo>
                <a:lnTo>
                  <a:pt x="2829306" y="531114"/>
                </a:lnTo>
                <a:close/>
              </a:path>
              <a:path w="2829559" h="532765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829559" h="532765">
                <a:moveTo>
                  <a:pt x="9906" y="523494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6" y="523494"/>
                </a:lnTo>
                <a:close/>
              </a:path>
              <a:path w="2829559" h="532765">
                <a:moveTo>
                  <a:pt x="2823972" y="523494"/>
                </a:moveTo>
                <a:lnTo>
                  <a:pt x="4572" y="523494"/>
                </a:lnTo>
                <a:lnTo>
                  <a:pt x="9906" y="528066"/>
                </a:lnTo>
                <a:lnTo>
                  <a:pt x="9905" y="532638"/>
                </a:lnTo>
                <a:lnTo>
                  <a:pt x="2819400" y="532638"/>
                </a:lnTo>
                <a:lnTo>
                  <a:pt x="2819400" y="528066"/>
                </a:lnTo>
                <a:lnTo>
                  <a:pt x="2823972" y="523494"/>
                </a:lnTo>
                <a:close/>
              </a:path>
              <a:path w="2829559" h="532765">
                <a:moveTo>
                  <a:pt x="9905" y="532638"/>
                </a:moveTo>
                <a:lnTo>
                  <a:pt x="9906" y="528066"/>
                </a:lnTo>
                <a:lnTo>
                  <a:pt x="4572" y="523494"/>
                </a:lnTo>
                <a:lnTo>
                  <a:pt x="4571" y="532638"/>
                </a:lnTo>
                <a:lnTo>
                  <a:pt x="9905" y="532638"/>
                </a:lnTo>
                <a:close/>
              </a:path>
              <a:path w="2829559" h="532765">
                <a:moveTo>
                  <a:pt x="2823972" y="9906"/>
                </a:moveTo>
                <a:lnTo>
                  <a:pt x="2819400" y="4572"/>
                </a:lnTo>
                <a:lnTo>
                  <a:pt x="2819400" y="9906"/>
                </a:lnTo>
                <a:lnTo>
                  <a:pt x="2823972" y="9906"/>
                </a:lnTo>
                <a:close/>
              </a:path>
              <a:path w="2829559" h="532765">
                <a:moveTo>
                  <a:pt x="2823972" y="523494"/>
                </a:moveTo>
                <a:lnTo>
                  <a:pt x="2823972" y="9906"/>
                </a:lnTo>
                <a:lnTo>
                  <a:pt x="2819400" y="9906"/>
                </a:lnTo>
                <a:lnTo>
                  <a:pt x="2819400" y="523494"/>
                </a:lnTo>
                <a:lnTo>
                  <a:pt x="2823972" y="523494"/>
                </a:lnTo>
                <a:close/>
              </a:path>
              <a:path w="2829559" h="532765">
                <a:moveTo>
                  <a:pt x="2823972" y="532638"/>
                </a:moveTo>
                <a:lnTo>
                  <a:pt x="2823972" y="523494"/>
                </a:lnTo>
                <a:lnTo>
                  <a:pt x="2819400" y="528066"/>
                </a:lnTo>
                <a:lnTo>
                  <a:pt x="2819400" y="532638"/>
                </a:lnTo>
                <a:lnTo>
                  <a:pt x="28239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929376" y="6577076"/>
            <a:ext cx="2390775" cy="4565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05104" marR="5080" indent="-193040">
              <a:lnSpc>
                <a:spcPct val="102099"/>
              </a:lnSpc>
              <a:spcBef>
                <a:spcPts val="60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400">
                <a:latin typeface="Consolas"/>
                <a:cs typeface="Consolas"/>
              </a:rPr>
              <a:t>()</a:t>
            </a:r>
            <a:r>
              <a:rPr dirty="0" sz="1400" spc="-415">
                <a:latin typeface="Consolas"/>
                <a:cs typeface="Consolas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not needed  for </a:t>
            </a:r>
            <a:r>
              <a:rPr dirty="0" sz="140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baseline="24691" sz="135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0000FF"/>
                </a:solidFill>
                <a:latin typeface="Arial"/>
                <a:cs typeface="Arial"/>
              </a:rPr>
              <a:t>C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on pins A4 and</a:t>
            </a:r>
            <a:r>
              <a:rPr dirty="0" sz="1400" spc="-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96055" y="4343400"/>
            <a:ext cx="5038344" cy="2924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4703" y="741680"/>
            <a:ext cx="7430134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06445" algn="l"/>
              </a:tabLst>
            </a:pPr>
            <a:r>
              <a:rPr dirty="0" sz="4400" spc="-5"/>
              <a:t>Activity</a:t>
            </a:r>
            <a:r>
              <a:rPr dirty="0" sz="4400" spc="15"/>
              <a:t> </a:t>
            </a:r>
            <a:r>
              <a:rPr dirty="0" sz="4400" spc="-5"/>
              <a:t>12:	Sawtooth</a:t>
            </a:r>
            <a:r>
              <a:rPr dirty="0" sz="4400" spc="-45"/>
              <a:t> Wave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993139" y="1802383"/>
            <a:ext cx="7856220" cy="189230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Program the </a:t>
            </a:r>
            <a:r>
              <a:rPr dirty="0" sz="3200" spc="-10">
                <a:latin typeface="Arial"/>
                <a:cs typeface="Arial"/>
              </a:rPr>
              <a:t>MCP4725 </a:t>
            </a:r>
            <a:r>
              <a:rPr dirty="0" sz="3200" spc="-5">
                <a:latin typeface="Arial"/>
                <a:cs typeface="Arial"/>
              </a:rPr>
              <a:t>DAC to </a:t>
            </a:r>
            <a:r>
              <a:rPr dirty="0" sz="3200" spc="-10">
                <a:latin typeface="Arial"/>
                <a:cs typeface="Arial"/>
              </a:rPr>
              <a:t>produce </a:t>
            </a:r>
            <a:r>
              <a:rPr dirty="0" sz="3200" spc="-5">
                <a:latin typeface="Arial"/>
                <a:cs typeface="Arial"/>
              </a:rPr>
              <a:t>a  </a:t>
            </a:r>
            <a:r>
              <a:rPr dirty="0" sz="3200" spc="-10">
                <a:latin typeface="Arial"/>
                <a:cs typeface="Arial"/>
              </a:rPr>
              <a:t>sawtooth (ramp) wave:</a:t>
            </a:r>
            <a:endParaRPr sz="32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290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What is the frequency of the sawtooth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wave?</a:t>
            </a:r>
            <a:endParaRPr sz="2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335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Can </a:t>
            </a:r>
            <a:r>
              <a:rPr dirty="0" sz="2800">
                <a:latin typeface="Arial"/>
                <a:cs typeface="Arial"/>
              </a:rPr>
              <a:t>you make f = 100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Hz?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200" y="4191000"/>
            <a:ext cx="2373998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0000" y="4267200"/>
            <a:ext cx="2743200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5428" y="4262628"/>
            <a:ext cx="2753105" cy="74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5428" y="4262628"/>
            <a:ext cx="2753360" cy="748665"/>
          </a:xfrm>
          <a:custGeom>
            <a:avLst/>
            <a:gdLst/>
            <a:ahLst/>
            <a:cxnLst/>
            <a:rect l="l" t="t" r="r" b="b"/>
            <a:pathLst>
              <a:path w="2753359" h="748664">
                <a:moveTo>
                  <a:pt x="2753106" y="745998"/>
                </a:moveTo>
                <a:lnTo>
                  <a:pt x="2753106" y="2286"/>
                </a:lnTo>
                <a:lnTo>
                  <a:pt x="2750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745998"/>
                </a:lnTo>
                <a:lnTo>
                  <a:pt x="2286" y="748284"/>
                </a:lnTo>
                <a:lnTo>
                  <a:pt x="4572" y="74828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2743200" y="9906"/>
                </a:lnTo>
                <a:lnTo>
                  <a:pt x="2743200" y="4572"/>
                </a:lnTo>
                <a:lnTo>
                  <a:pt x="2747772" y="9906"/>
                </a:lnTo>
                <a:lnTo>
                  <a:pt x="2747772" y="748284"/>
                </a:lnTo>
                <a:lnTo>
                  <a:pt x="2750820" y="748284"/>
                </a:lnTo>
                <a:lnTo>
                  <a:pt x="2753106" y="745998"/>
                </a:lnTo>
                <a:close/>
              </a:path>
              <a:path w="2753359" h="74866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753359" h="748664">
                <a:moveTo>
                  <a:pt x="9906" y="73914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739140"/>
                </a:lnTo>
                <a:lnTo>
                  <a:pt x="9906" y="739140"/>
                </a:lnTo>
                <a:close/>
              </a:path>
              <a:path w="2753359" h="748664">
                <a:moveTo>
                  <a:pt x="2747772" y="739140"/>
                </a:moveTo>
                <a:lnTo>
                  <a:pt x="4572" y="739140"/>
                </a:lnTo>
                <a:lnTo>
                  <a:pt x="9906" y="743712"/>
                </a:lnTo>
                <a:lnTo>
                  <a:pt x="9906" y="748284"/>
                </a:lnTo>
                <a:lnTo>
                  <a:pt x="2743200" y="748284"/>
                </a:lnTo>
                <a:lnTo>
                  <a:pt x="2743200" y="743712"/>
                </a:lnTo>
                <a:lnTo>
                  <a:pt x="2747772" y="739140"/>
                </a:lnTo>
                <a:close/>
              </a:path>
              <a:path w="2753359" h="748664">
                <a:moveTo>
                  <a:pt x="9906" y="748284"/>
                </a:moveTo>
                <a:lnTo>
                  <a:pt x="9906" y="743712"/>
                </a:lnTo>
                <a:lnTo>
                  <a:pt x="4572" y="739140"/>
                </a:lnTo>
                <a:lnTo>
                  <a:pt x="4572" y="748284"/>
                </a:lnTo>
                <a:lnTo>
                  <a:pt x="9906" y="748284"/>
                </a:lnTo>
                <a:close/>
              </a:path>
              <a:path w="2753359" h="748664">
                <a:moveTo>
                  <a:pt x="2747772" y="9906"/>
                </a:moveTo>
                <a:lnTo>
                  <a:pt x="2743200" y="4572"/>
                </a:lnTo>
                <a:lnTo>
                  <a:pt x="2743200" y="9906"/>
                </a:lnTo>
                <a:lnTo>
                  <a:pt x="2747772" y="9906"/>
                </a:lnTo>
                <a:close/>
              </a:path>
              <a:path w="2753359" h="748664">
                <a:moveTo>
                  <a:pt x="2747772" y="739140"/>
                </a:moveTo>
                <a:lnTo>
                  <a:pt x="2747772" y="9906"/>
                </a:lnTo>
                <a:lnTo>
                  <a:pt x="2743200" y="9906"/>
                </a:lnTo>
                <a:lnTo>
                  <a:pt x="2743200" y="739140"/>
                </a:lnTo>
                <a:lnTo>
                  <a:pt x="2747772" y="739140"/>
                </a:lnTo>
                <a:close/>
              </a:path>
              <a:path w="2753359" h="748664">
                <a:moveTo>
                  <a:pt x="2747772" y="748284"/>
                </a:moveTo>
                <a:lnTo>
                  <a:pt x="2747772" y="739140"/>
                </a:lnTo>
                <a:lnTo>
                  <a:pt x="2743200" y="743712"/>
                </a:lnTo>
                <a:lnTo>
                  <a:pt x="2743200" y="748284"/>
                </a:lnTo>
                <a:lnTo>
                  <a:pt x="2747772" y="74828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23029" y="4295647"/>
            <a:ext cx="251587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the </a:t>
            </a:r>
            <a:r>
              <a:rPr dirty="0" sz="140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baseline="24691" sz="135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0000FF"/>
                </a:solidFill>
                <a:latin typeface="Arial"/>
                <a:cs typeface="Arial"/>
              </a:rPr>
              <a:t>C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bus requires</a:t>
            </a:r>
            <a:r>
              <a:rPr dirty="0" sz="1400" spc="-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pull-  up resistors on SCL and SDA  (provided on the</a:t>
            </a:r>
            <a:r>
              <a:rPr dirty="0" sz="14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board)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3838" y="4630673"/>
            <a:ext cx="1297940" cy="177165"/>
          </a:xfrm>
          <a:custGeom>
            <a:avLst/>
            <a:gdLst/>
            <a:ahLst/>
            <a:cxnLst/>
            <a:rect l="l" t="t" r="r" b="b"/>
            <a:pathLst>
              <a:path w="1297939" h="177164">
                <a:moveTo>
                  <a:pt x="1297686" y="12191"/>
                </a:moveTo>
                <a:lnTo>
                  <a:pt x="1295400" y="0"/>
                </a:lnTo>
                <a:lnTo>
                  <a:pt x="0" y="163830"/>
                </a:lnTo>
                <a:lnTo>
                  <a:pt x="2286" y="176784"/>
                </a:lnTo>
                <a:lnTo>
                  <a:pt x="1297686" y="12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49390" y="4632197"/>
            <a:ext cx="542290" cy="554355"/>
          </a:xfrm>
          <a:custGeom>
            <a:avLst/>
            <a:gdLst/>
            <a:ahLst/>
            <a:cxnLst/>
            <a:rect l="l" t="t" r="r" b="b"/>
            <a:pathLst>
              <a:path w="542290" h="554354">
                <a:moveTo>
                  <a:pt x="541782" y="545592"/>
                </a:moveTo>
                <a:lnTo>
                  <a:pt x="8381" y="0"/>
                </a:lnTo>
                <a:lnTo>
                  <a:pt x="0" y="9144"/>
                </a:lnTo>
                <a:lnTo>
                  <a:pt x="533400" y="553974"/>
                </a:lnTo>
                <a:lnTo>
                  <a:pt x="541782" y="54559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50914" y="4631435"/>
            <a:ext cx="1072515" cy="556260"/>
          </a:xfrm>
          <a:custGeom>
            <a:avLst/>
            <a:gdLst/>
            <a:ahLst/>
            <a:cxnLst/>
            <a:rect l="l" t="t" r="r" b="b"/>
            <a:pathLst>
              <a:path w="1072515" h="556260">
                <a:moveTo>
                  <a:pt x="1072134" y="544830"/>
                </a:moveTo>
                <a:lnTo>
                  <a:pt x="5334" y="0"/>
                </a:lnTo>
                <a:lnTo>
                  <a:pt x="0" y="11430"/>
                </a:lnTo>
                <a:lnTo>
                  <a:pt x="1066800" y="556260"/>
                </a:lnTo>
                <a:lnTo>
                  <a:pt x="1072134" y="5448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540" y="4065523"/>
            <a:ext cx="10433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MCP4725</a:t>
            </a:r>
            <a:endParaRPr sz="1800">
              <a:latin typeface="Arial"/>
              <a:cs typeface="Arial"/>
            </a:endParaRPr>
          </a:p>
          <a:p>
            <a:pPr marL="12700" marR="132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breakout  board: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0500" y="4339844"/>
            <a:ext cx="1093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135" algn="l"/>
              </a:tabLst>
            </a:pPr>
            <a:r>
              <a:rPr dirty="0" u="heavy" sz="180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540" y="5972809"/>
            <a:ext cx="15913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spc="-5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8"/>
              </a:rPr>
              <a:t>http://www.sparkfun.com/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5000" y="2362200"/>
            <a:ext cx="990600" cy="3902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600" y="5181600"/>
            <a:ext cx="1113027" cy="524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17675" y="4870703"/>
            <a:ext cx="1680210" cy="436880"/>
          </a:xfrm>
          <a:custGeom>
            <a:avLst/>
            <a:gdLst/>
            <a:ahLst/>
            <a:cxnLst/>
            <a:rect l="l" t="t" r="r" b="b"/>
            <a:pathLst>
              <a:path w="1680210" h="436879">
                <a:moveTo>
                  <a:pt x="1680210" y="12954"/>
                </a:moveTo>
                <a:lnTo>
                  <a:pt x="1676400" y="0"/>
                </a:lnTo>
                <a:lnTo>
                  <a:pt x="0" y="424434"/>
                </a:lnTo>
                <a:lnTo>
                  <a:pt x="3810" y="436626"/>
                </a:lnTo>
                <a:lnTo>
                  <a:pt x="1680210" y="1295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4569" y="741680"/>
            <a:ext cx="805053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Basic Arduino SPI</a:t>
            </a:r>
            <a:r>
              <a:rPr dirty="0" sz="4400" spc="-150"/>
              <a:t> </a:t>
            </a:r>
            <a:r>
              <a:rPr dirty="0" sz="4400" spc="-5"/>
              <a:t>Commands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504" y="2051304"/>
          <a:ext cx="8935085" cy="217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4419600"/>
              </a:tblGrid>
              <a:tr h="47586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COMMAND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EXPLANATION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</a:tr>
              <a:tr h="9871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SPI.begin</a:t>
                      </a:r>
                      <a:r>
                        <a:rPr dirty="0" sz="2000" spc="-5">
                          <a:latin typeface="Consolas"/>
                          <a:cs typeface="Consolas"/>
                        </a:rPr>
                        <a:t>()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422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Initializes the SPI bus, setting SCK, 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MOSI,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and SS to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outputs, pulling 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SCK and MOSI low and SS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high.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5">
                          <a:latin typeface="Consolas"/>
                          <a:cs typeface="Consolas"/>
                        </a:rPr>
                        <a:t>byteIn =</a:t>
                      </a:r>
                      <a:r>
                        <a:rPr dirty="0" sz="2000" spc="-10"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20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SPI.transfer</a:t>
                      </a:r>
                      <a:r>
                        <a:rPr dirty="0" sz="2000" spc="-5">
                          <a:latin typeface="Consolas"/>
                          <a:cs typeface="Consolas"/>
                        </a:rPr>
                        <a:t>(byteOut)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562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5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one byte (both send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receive) returns the received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byte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743200" y="4953000"/>
            <a:ext cx="4191000" cy="646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38627" y="4948428"/>
            <a:ext cx="4200906" cy="651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38627" y="4948428"/>
            <a:ext cx="4201160" cy="656590"/>
          </a:xfrm>
          <a:custGeom>
            <a:avLst/>
            <a:gdLst/>
            <a:ahLst/>
            <a:cxnLst/>
            <a:rect l="l" t="t" r="r" b="b"/>
            <a:pathLst>
              <a:path w="4201159" h="656589">
                <a:moveTo>
                  <a:pt x="4200906" y="653795"/>
                </a:moveTo>
                <a:lnTo>
                  <a:pt x="4200906" y="2285"/>
                </a:lnTo>
                <a:lnTo>
                  <a:pt x="4198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1" y="656082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4191000" y="9905"/>
                </a:lnTo>
                <a:lnTo>
                  <a:pt x="4191000" y="4571"/>
                </a:lnTo>
                <a:lnTo>
                  <a:pt x="4195572" y="9905"/>
                </a:lnTo>
                <a:lnTo>
                  <a:pt x="4195572" y="656081"/>
                </a:lnTo>
                <a:lnTo>
                  <a:pt x="4198620" y="656081"/>
                </a:lnTo>
                <a:lnTo>
                  <a:pt x="4200906" y="653795"/>
                </a:lnTo>
                <a:close/>
              </a:path>
              <a:path w="4201159" h="656589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4201159" h="656589">
                <a:moveTo>
                  <a:pt x="9905" y="646176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646176"/>
                </a:lnTo>
                <a:lnTo>
                  <a:pt x="9905" y="646176"/>
                </a:lnTo>
                <a:close/>
              </a:path>
              <a:path w="4201159" h="656589">
                <a:moveTo>
                  <a:pt x="4195572" y="646176"/>
                </a:moveTo>
                <a:lnTo>
                  <a:pt x="4572" y="646176"/>
                </a:lnTo>
                <a:lnTo>
                  <a:pt x="9905" y="651509"/>
                </a:lnTo>
                <a:lnTo>
                  <a:pt x="9905" y="656082"/>
                </a:lnTo>
                <a:lnTo>
                  <a:pt x="4191000" y="656081"/>
                </a:lnTo>
                <a:lnTo>
                  <a:pt x="4191000" y="651509"/>
                </a:lnTo>
                <a:lnTo>
                  <a:pt x="4195572" y="646176"/>
                </a:lnTo>
                <a:close/>
              </a:path>
              <a:path w="4201159" h="656589">
                <a:moveTo>
                  <a:pt x="9905" y="656082"/>
                </a:moveTo>
                <a:lnTo>
                  <a:pt x="9905" y="651509"/>
                </a:lnTo>
                <a:lnTo>
                  <a:pt x="4572" y="646176"/>
                </a:lnTo>
                <a:lnTo>
                  <a:pt x="4571" y="656082"/>
                </a:lnTo>
                <a:lnTo>
                  <a:pt x="9905" y="656082"/>
                </a:lnTo>
                <a:close/>
              </a:path>
              <a:path w="4201159" h="656589">
                <a:moveTo>
                  <a:pt x="4195572" y="9905"/>
                </a:moveTo>
                <a:lnTo>
                  <a:pt x="4191000" y="4571"/>
                </a:lnTo>
                <a:lnTo>
                  <a:pt x="4191000" y="9905"/>
                </a:lnTo>
                <a:lnTo>
                  <a:pt x="4195572" y="9905"/>
                </a:lnTo>
                <a:close/>
              </a:path>
              <a:path w="4201159" h="656589">
                <a:moveTo>
                  <a:pt x="4195572" y="646176"/>
                </a:moveTo>
                <a:lnTo>
                  <a:pt x="4195572" y="9905"/>
                </a:lnTo>
                <a:lnTo>
                  <a:pt x="4191000" y="9905"/>
                </a:lnTo>
                <a:lnTo>
                  <a:pt x="4191000" y="646176"/>
                </a:lnTo>
                <a:lnTo>
                  <a:pt x="4195572" y="646176"/>
                </a:lnTo>
                <a:close/>
              </a:path>
              <a:path w="4201159" h="656589">
                <a:moveTo>
                  <a:pt x="4195572" y="656081"/>
                </a:moveTo>
                <a:lnTo>
                  <a:pt x="4195572" y="646176"/>
                </a:lnTo>
                <a:lnTo>
                  <a:pt x="4191000" y="651509"/>
                </a:lnTo>
                <a:lnTo>
                  <a:pt x="4191000" y="656081"/>
                </a:lnTo>
                <a:lnTo>
                  <a:pt x="4195572" y="656081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43200" y="5791200"/>
            <a:ext cx="4495800" cy="646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38627" y="5786628"/>
            <a:ext cx="4505706" cy="651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38627" y="5786628"/>
            <a:ext cx="4505960" cy="656590"/>
          </a:xfrm>
          <a:custGeom>
            <a:avLst/>
            <a:gdLst/>
            <a:ahLst/>
            <a:cxnLst/>
            <a:rect l="l" t="t" r="r" b="b"/>
            <a:pathLst>
              <a:path w="4505959" h="656589">
                <a:moveTo>
                  <a:pt x="4505706" y="653795"/>
                </a:moveTo>
                <a:lnTo>
                  <a:pt x="4505706" y="2285"/>
                </a:lnTo>
                <a:lnTo>
                  <a:pt x="45034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1" y="656082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4495800" y="9905"/>
                </a:lnTo>
                <a:lnTo>
                  <a:pt x="4495800" y="4571"/>
                </a:lnTo>
                <a:lnTo>
                  <a:pt x="4500372" y="9905"/>
                </a:lnTo>
                <a:lnTo>
                  <a:pt x="4500372" y="656081"/>
                </a:lnTo>
                <a:lnTo>
                  <a:pt x="4503420" y="656081"/>
                </a:lnTo>
                <a:lnTo>
                  <a:pt x="4505706" y="653795"/>
                </a:lnTo>
                <a:close/>
              </a:path>
              <a:path w="4505959" h="656589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4505959" h="656589">
                <a:moveTo>
                  <a:pt x="9905" y="646176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646176"/>
                </a:lnTo>
                <a:lnTo>
                  <a:pt x="9905" y="646176"/>
                </a:lnTo>
                <a:close/>
              </a:path>
              <a:path w="4505959" h="656589">
                <a:moveTo>
                  <a:pt x="4500372" y="646176"/>
                </a:moveTo>
                <a:lnTo>
                  <a:pt x="4572" y="646176"/>
                </a:lnTo>
                <a:lnTo>
                  <a:pt x="9905" y="651509"/>
                </a:lnTo>
                <a:lnTo>
                  <a:pt x="9905" y="656082"/>
                </a:lnTo>
                <a:lnTo>
                  <a:pt x="4495800" y="656081"/>
                </a:lnTo>
                <a:lnTo>
                  <a:pt x="4495800" y="651509"/>
                </a:lnTo>
                <a:lnTo>
                  <a:pt x="4500372" y="646176"/>
                </a:lnTo>
                <a:close/>
              </a:path>
              <a:path w="4505959" h="656589">
                <a:moveTo>
                  <a:pt x="9905" y="656082"/>
                </a:moveTo>
                <a:lnTo>
                  <a:pt x="9905" y="651509"/>
                </a:lnTo>
                <a:lnTo>
                  <a:pt x="4572" y="646176"/>
                </a:lnTo>
                <a:lnTo>
                  <a:pt x="4571" y="656082"/>
                </a:lnTo>
                <a:lnTo>
                  <a:pt x="9905" y="656082"/>
                </a:lnTo>
                <a:close/>
              </a:path>
              <a:path w="4505959" h="656589">
                <a:moveTo>
                  <a:pt x="4500372" y="9905"/>
                </a:moveTo>
                <a:lnTo>
                  <a:pt x="4495800" y="4571"/>
                </a:lnTo>
                <a:lnTo>
                  <a:pt x="4495800" y="9905"/>
                </a:lnTo>
                <a:lnTo>
                  <a:pt x="4500372" y="9905"/>
                </a:lnTo>
                <a:close/>
              </a:path>
              <a:path w="4505959" h="656589">
                <a:moveTo>
                  <a:pt x="4500372" y="646176"/>
                </a:moveTo>
                <a:lnTo>
                  <a:pt x="4500372" y="9905"/>
                </a:lnTo>
                <a:lnTo>
                  <a:pt x="4495800" y="9905"/>
                </a:lnTo>
                <a:lnTo>
                  <a:pt x="4495800" y="646176"/>
                </a:lnTo>
                <a:lnTo>
                  <a:pt x="4500372" y="646176"/>
                </a:lnTo>
                <a:close/>
              </a:path>
              <a:path w="4505959" h="656589">
                <a:moveTo>
                  <a:pt x="4500372" y="656081"/>
                </a:moveTo>
                <a:lnTo>
                  <a:pt x="4500372" y="646176"/>
                </a:lnTo>
                <a:lnTo>
                  <a:pt x="4495800" y="651509"/>
                </a:lnTo>
                <a:lnTo>
                  <a:pt x="4495800" y="656081"/>
                </a:lnTo>
                <a:lnTo>
                  <a:pt x="4500372" y="656081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37942" y="4979923"/>
            <a:ext cx="4240530" cy="1407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711835" algn="l"/>
              </a:tabLst>
            </a:pP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:	you must include the SPI library:</a:t>
            </a:r>
            <a:endParaRPr sz="1800">
              <a:latin typeface="Arial"/>
              <a:cs typeface="Arial"/>
            </a:endParaRPr>
          </a:p>
          <a:p>
            <a:pPr marL="996950">
              <a:lnSpc>
                <a:spcPts val="2135"/>
              </a:lnSpc>
            </a:pPr>
            <a:r>
              <a:rPr dirty="0" sz="1800" spc="-5">
                <a:latin typeface="Consolas"/>
                <a:cs typeface="Consolas"/>
              </a:rPr>
              <a:t>#include</a:t>
            </a:r>
            <a:r>
              <a:rPr dirty="0" sz="1800" spc="-20">
                <a:latin typeface="Consolas"/>
                <a:cs typeface="Consolas"/>
              </a:rPr>
              <a:t> </a:t>
            </a:r>
            <a:r>
              <a:rPr dirty="0" sz="1800" spc="-5">
                <a:latin typeface="Consolas"/>
                <a:cs typeface="Consolas"/>
              </a:rPr>
              <a:t>&lt;SPI.h&gt;</a:t>
            </a:r>
            <a:endParaRPr sz="1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76835" marR="5080" indent="28575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1800" spc="-5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800" spc="-5">
                <a:latin typeface="Consolas"/>
                <a:cs typeface="Consolas"/>
              </a:rPr>
              <a:t>() 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not needed. It </a:t>
            </a:r>
            <a:r>
              <a:rPr dirty="0" sz="1800" spc="-10">
                <a:solidFill>
                  <a:srgbClr val="0000FF"/>
                </a:solidFill>
                <a:latin typeface="Arial"/>
                <a:cs typeface="Arial"/>
              </a:rPr>
              <a:t>is  </a:t>
            </a:r>
            <a:r>
              <a:rPr dirty="0" sz="1800" spc="-5">
                <a:solidFill>
                  <a:srgbClr val="0000FF"/>
                </a:solidFill>
                <a:latin typeface="Arial"/>
                <a:cs typeface="Arial"/>
              </a:rPr>
              <a:t>automatically configured in</a:t>
            </a:r>
            <a:r>
              <a:rPr dirty="0" sz="1800" spc="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B54A10"/>
                </a:solidFill>
                <a:latin typeface="Consolas"/>
                <a:cs typeface="Consolas"/>
              </a:rPr>
              <a:t>SPI.begin</a:t>
            </a:r>
            <a:r>
              <a:rPr dirty="0" sz="1800" spc="-5">
                <a:latin typeface="Consolas"/>
                <a:cs typeface="Consolas"/>
              </a:rPr>
              <a:t>()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28875" marR="5080" indent="-137096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Additional Arduino</a:t>
            </a:r>
            <a:r>
              <a:rPr dirty="0" spc="-245"/>
              <a:t> </a:t>
            </a:r>
            <a:r>
              <a:rPr dirty="0" spc="-5"/>
              <a:t>SPI  Commands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504" y="2051304"/>
          <a:ext cx="8935085" cy="4097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5486400"/>
              </a:tblGrid>
              <a:tr h="3844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COMMAND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EXPLANATION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2DA2BF"/>
                    </a:solidFill>
                  </a:tcPr>
                </a:tc>
              </a:tr>
              <a:tr h="5604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SPI.begin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197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Initializes the SPI bus, setting SCK, MOSI, and SS to  outputs, pulling SCK and MOSI low and SS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high.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5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SPI.end</a:t>
                      </a:r>
                      <a:r>
                        <a:rPr dirty="0" sz="1600" spc="-5">
                          <a:latin typeface="Consolas"/>
                          <a:cs typeface="Consolas"/>
                        </a:rPr>
                        <a:t>()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27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Disables the SPI bus (leaving pin modes unchanged)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in  case you need to use pins 10-13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again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SPI.setBitOrder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(order)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Set bit order for</a:t>
                      </a:r>
                      <a:r>
                        <a:rPr dirty="0" sz="1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SPI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190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order</a:t>
                      </a:r>
                      <a:r>
                        <a:rPr dirty="0" sz="1600" spc="-459"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{</a:t>
                      </a:r>
                      <a:r>
                        <a:rPr dirty="0" sz="1600" spc="-5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LSBFIRST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600" spc="-5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MSBFIRST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}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SPI.setClockDivider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(divider)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Set the SPI clock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divider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190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divider</a:t>
                      </a:r>
                      <a:r>
                        <a:rPr dirty="0" sz="1600" spc="-400"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{2, 4, 8, 16, 32, 64, 128}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SPI clock speed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MHz/divider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SPI.setDataMode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(mode)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900"/>
                        </a:lnSpc>
                        <a:spcBef>
                          <a:spcPts val="31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Set the SPI data</a:t>
                      </a:r>
                      <a:r>
                        <a:rPr dirty="0" sz="16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mode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ts val="190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mode</a:t>
                      </a:r>
                      <a:r>
                        <a:rPr dirty="0" sz="1600" spc="-490"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{</a:t>
                      </a:r>
                      <a:r>
                        <a:rPr dirty="0" sz="1600" spc="-5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SPI_MODE0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600" spc="-5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SPI_MODE1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600" spc="-5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SPI_MODE2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600" spc="-5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SPI_MODE3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}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SPI.transfer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(byte)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608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5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one byte (both send and receive)  returns the received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byte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057400" y="6553200"/>
            <a:ext cx="3505200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2827" y="6548628"/>
            <a:ext cx="3515105" cy="528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2827" y="6548628"/>
            <a:ext cx="3515360" cy="532765"/>
          </a:xfrm>
          <a:custGeom>
            <a:avLst/>
            <a:gdLst/>
            <a:ahLst/>
            <a:cxnLst/>
            <a:rect l="l" t="t" r="r" b="b"/>
            <a:pathLst>
              <a:path w="3515360" h="532765">
                <a:moveTo>
                  <a:pt x="3515105" y="531114"/>
                </a:moveTo>
                <a:lnTo>
                  <a:pt x="3515105" y="2285"/>
                </a:lnTo>
                <a:lnTo>
                  <a:pt x="35128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1114"/>
                </a:lnTo>
                <a:lnTo>
                  <a:pt x="2286" y="532638"/>
                </a:lnTo>
                <a:lnTo>
                  <a:pt x="4571" y="532638"/>
                </a:lnTo>
                <a:lnTo>
                  <a:pt x="4572" y="9906"/>
                </a:lnTo>
                <a:lnTo>
                  <a:pt x="9905" y="4572"/>
                </a:lnTo>
                <a:lnTo>
                  <a:pt x="9905" y="9906"/>
                </a:lnTo>
                <a:lnTo>
                  <a:pt x="3505200" y="9905"/>
                </a:lnTo>
                <a:lnTo>
                  <a:pt x="3505200" y="4571"/>
                </a:lnTo>
                <a:lnTo>
                  <a:pt x="3509772" y="9905"/>
                </a:lnTo>
                <a:lnTo>
                  <a:pt x="3509772" y="532638"/>
                </a:lnTo>
                <a:lnTo>
                  <a:pt x="3512820" y="532638"/>
                </a:lnTo>
                <a:lnTo>
                  <a:pt x="3515105" y="531114"/>
                </a:lnTo>
                <a:close/>
              </a:path>
              <a:path w="3515360" h="532765">
                <a:moveTo>
                  <a:pt x="9905" y="9906"/>
                </a:moveTo>
                <a:lnTo>
                  <a:pt x="9905" y="4572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3515360" h="532765">
                <a:moveTo>
                  <a:pt x="9905" y="523494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905" y="523494"/>
                </a:lnTo>
                <a:close/>
              </a:path>
              <a:path w="3515360" h="532765">
                <a:moveTo>
                  <a:pt x="3509772" y="523494"/>
                </a:moveTo>
                <a:lnTo>
                  <a:pt x="4572" y="523494"/>
                </a:lnTo>
                <a:lnTo>
                  <a:pt x="9905" y="528065"/>
                </a:lnTo>
                <a:lnTo>
                  <a:pt x="9905" y="532638"/>
                </a:lnTo>
                <a:lnTo>
                  <a:pt x="3505200" y="532638"/>
                </a:lnTo>
                <a:lnTo>
                  <a:pt x="3505200" y="528066"/>
                </a:lnTo>
                <a:lnTo>
                  <a:pt x="3509772" y="523494"/>
                </a:lnTo>
                <a:close/>
              </a:path>
              <a:path w="3515360" h="532765">
                <a:moveTo>
                  <a:pt x="9905" y="532638"/>
                </a:moveTo>
                <a:lnTo>
                  <a:pt x="9905" y="528065"/>
                </a:lnTo>
                <a:lnTo>
                  <a:pt x="4572" y="523494"/>
                </a:lnTo>
                <a:lnTo>
                  <a:pt x="4571" y="532638"/>
                </a:lnTo>
                <a:lnTo>
                  <a:pt x="9905" y="532638"/>
                </a:lnTo>
                <a:close/>
              </a:path>
              <a:path w="3515360" h="532765">
                <a:moveTo>
                  <a:pt x="3509772" y="9905"/>
                </a:moveTo>
                <a:lnTo>
                  <a:pt x="3505200" y="4571"/>
                </a:lnTo>
                <a:lnTo>
                  <a:pt x="3505200" y="9905"/>
                </a:lnTo>
                <a:lnTo>
                  <a:pt x="3509772" y="9905"/>
                </a:lnTo>
                <a:close/>
              </a:path>
              <a:path w="3515360" h="532765">
                <a:moveTo>
                  <a:pt x="3509772" y="523494"/>
                </a:moveTo>
                <a:lnTo>
                  <a:pt x="3509772" y="9905"/>
                </a:lnTo>
                <a:lnTo>
                  <a:pt x="3505200" y="9905"/>
                </a:lnTo>
                <a:lnTo>
                  <a:pt x="3505200" y="523494"/>
                </a:lnTo>
                <a:lnTo>
                  <a:pt x="3509772" y="523494"/>
                </a:lnTo>
                <a:close/>
              </a:path>
              <a:path w="3515360" h="532765">
                <a:moveTo>
                  <a:pt x="3509772" y="532638"/>
                </a:moveTo>
                <a:lnTo>
                  <a:pt x="3509772" y="523494"/>
                </a:lnTo>
                <a:lnTo>
                  <a:pt x="3505200" y="528066"/>
                </a:lnTo>
                <a:lnTo>
                  <a:pt x="3505200" y="532638"/>
                </a:lnTo>
                <a:lnTo>
                  <a:pt x="3509772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53488" y="6581647"/>
            <a:ext cx="311277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66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you must include the SPI library:</a:t>
            </a:r>
            <a:endParaRPr sz="1400">
              <a:latin typeface="Arial"/>
              <a:cs typeface="Arial"/>
            </a:endParaRPr>
          </a:p>
          <a:p>
            <a:pPr algn="ctr" marL="635">
              <a:lnSpc>
                <a:spcPts val="1660"/>
              </a:lnSpc>
            </a:pPr>
            <a:r>
              <a:rPr dirty="0" sz="1400">
                <a:latin typeface="Consolas"/>
                <a:cs typeface="Consolas"/>
              </a:rPr>
              <a:t>#include</a:t>
            </a:r>
            <a:r>
              <a:rPr dirty="0" sz="1400" spc="-5">
                <a:latin typeface="Consolas"/>
                <a:cs typeface="Consolas"/>
              </a:rPr>
              <a:t> </a:t>
            </a:r>
            <a:r>
              <a:rPr dirty="0" sz="1400">
                <a:latin typeface="Consolas"/>
                <a:cs typeface="Consolas"/>
              </a:rPr>
              <a:t>&lt;SPI.h&gt;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0" y="6553200"/>
            <a:ext cx="2819399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10428" y="6548628"/>
            <a:ext cx="2829306" cy="312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0428" y="6548628"/>
            <a:ext cx="2829560" cy="318135"/>
          </a:xfrm>
          <a:custGeom>
            <a:avLst/>
            <a:gdLst/>
            <a:ahLst/>
            <a:cxnLst/>
            <a:rect l="l" t="t" r="r" b="b"/>
            <a:pathLst>
              <a:path w="2829559" h="318134">
                <a:moveTo>
                  <a:pt x="2829306" y="315468"/>
                </a:moveTo>
                <a:lnTo>
                  <a:pt x="2829306" y="2286"/>
                </a:lnTo>
                <a:lnTo>
                  <a:pt x="28270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2" y="317754"/>
                </a:lnTo>
                <a:lnTo>
                  <a:pt x="4572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2819400" y="9906"/>
                </a:lnTo>
                <a:lnTo>
                  <a:pt x="2819400" y="4572"/>
                </a:lnTo>
                <a:lnTo>
                  <a:pt x="2823972" y="9906"/>
                </a:lnTo>
                <a:lnTo>
                  <a:pt x="2823972" y="317754"/>
                </a:lnTo>
                <a:lnTo>
                  <a:pt x="2827020" y="317754"/>
                </a:lnTo>
                <a:lnTo>
                  <a:pt x="2829306" y="315468"/>
                </a:lnTo>
                <a:close/>
              </a:path>
              <a:path w="2829559" h="318134">
                <a:moveTo>
                  <a:pt x="9906" y="9906"/>
                </a:moveTo>
                <a:lnTo>
                  <a:pt x="9906" y="4572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2829559" h="318134">
                <a:moveTo>
                  <a:pt x="9906" y="307848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6" y="307848"/>
                </a:lnTo>
                <a:close/>
              </a:path>
              <a:path w="2829559" h="318134">
                <a:moveTo>
                  <a:pt x="2823972" y="307848"/>
                </a:moveTo>
                <a:lnTo>
                  <a:pt x="4572" y="307848"/>
                </a:lnTo>
                <a:lnTo>
                  <a:pt x="9906" y="312420"/>
                </a:lnTo>
                <a:lnTo>
                  <a:pt x="9906" y="317754"/>
                </a:lnTo>
                <a:lnTo>
                  <a:pt x="2819400" y="317754"/>
                </a:lnTo>
                <a:lnTo>
                  <a:pt x="2819400" y="312420"/>
                </a:lnTo>
                <a:lnTo>
                  <a:pt x="2823972" y="307848"/>
                </a:lnTo>
                <a:close/>
              </a:path>
              <a:path w="2829559" h="318134">
                <a:moveTo>
                  <a:pt x="9906" y="317754"/>
                </a:moveTo>
                <a:lnTo>
                  <a:pt x="9906" y="312420"/>
                </a:lnTo>
                <a:lnTo>
                  <a:pt x="4572" y="307848"/>
                </a:lnTo>
                <a:lnTo>
                  <a:pt x="4572" y="317754"/>
                </a:lnTo>
                <a:lnTo>
                  <a:pt x="9906" y="317754"/>
                </a:lnTo>
                <a:close/>
              </a:path>
              <a:path w="2829559" h="318134">
                <a:moveTo>
                  <a:pt x="2823972" y="9906"/>
                </a:moveTo>
                <a:lnTo>
                  <a:pt x="2819400" y="4572"/>
                </a:lnTo>
                <a:lnTo>
                  <a:pt x="2819400" y="9906"/>
                </a:lnTo>
                <a:lnTo>
                  <a:pt x="2823972" y="9906"/>
                </a:lnTo>
                <a:close/>
              </a:path>
              <a:path w="2829559" h="318134">
                <a:moveTo>
                  <a:pt x="2823972" y="307848"/>
                </a:moveTo>
                <a:lnTo>
                  <a:pt x="2823972" y="9906"/>
                </a:lnTo>
                <a:lnTo>
                  <a:pt x="2819400" y="9906"/>
                </a:lnTo>
                <a:lnTo>
                  <a:pt x="2819400" y="307848"/>
                </a:lnTo>
                <a:lnTo>
                  <a:pt x="2823972" y="307848"/>
                </a:lnTo>
                <a:close/>
              </a:path>
              <a:path w="2829559" h="318134">
                <a:moveTo>
                  <a:pt x="2823972" y="317754"/>
                </a:moveTo>
                <a:lnTo>
                  <a:pt x="2823972" y="307848"/>
                </a:lnTo>
                <a:lnTo>
                  <a:pt x="2819400" y="312420"/>
                </a:lnTo>
                <a:lnTo>
                  <a:pt x="2819400" y="317754"/>
                </a:lnTo>
                <a:lnTo>
                  <a:pt x="2823972" y="31775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929376" y="6577076"/>
            <a:ext cx="239077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1400">
                <a:solidFill>
                  <a:srgbClr val="B54A10"/>
                </a:solidFill>
                <a:latin typeface="Consolas"/>
                <a:cs typeface="Consolas"/>
              </a:rPr>
              <a:t>pinMode</a:t>
            </a:r>
            <a:r>
              <a:rPr dirty="0" sz="1400">
                <a:latin typeface="Consolas"/>
                <a:cs typeface="Consolas"/>
              </a:rPr>
              <a:t>()</a:t>
            </a:r>
            <a:r>
              <a:rPr dirty="0" sz="1400" spc="-415">
                <a:latin typeface="Consolas"/>
                <a:cs typeface="Consolas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not needed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6120" y="468122"/>
            <a:ext cx="610489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44295" marR="5080" indent="-1332230">
              <a:lnSpc>
                <a:spcPct val="100000"/>
              </a:lnSpc>
              <a:spcBef>
                <a:spcPts val="100"/>
              </a:spcBef>
              <a:tabLst>
                <a:tab pos="2534920" algn="l"/>
              </a:tabLst>
            </a:pPr>
            <a:r>
              <a:rPr dirty="0" spc="-5"/>
              <a:t>Example:	AD5206</a:t>
            </a:r>
            <a:r>
              <a:rPr dirty="0" spc="-90"/>
              <a:t> </a:t>
            </a:r>
            <a:r>
              <a:rPr dirty="0" spc="-5"/>
              <a:t>Digital  Potentiometer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/>
              <a:t>Features:</a:t>
            </a:r>
          </a:p>
          <a:p>
            <a:pPr marL="355600" marR="431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six independent, 3-  wiper</a:t>
            </a:r>
            <a:r>
              <a:rPr dirty="0" spc="-7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potentiometers</a:t>
            </a: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8-bit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precision</a:t>
            </a:r>
          </a:p>
          <a:p>
            <a:pPr marL="355600">
              <a:lnSpc>
                <a:spcPct val="100000"/>
              </a:lnSpc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(256 possible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levels)</a:t>
            </a:r>
          </a:p>
          <a:p>
            <a:pPr marL="355600" marR="489584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Available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10kΩ,  50kΩ and</a:t>
            </a: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100kΩ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Programmed  through SPI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interface</a:t>
            </a:r>
          </a:p>
        </p:txBody>
      </p:sp>
      <p:sp>
        <p:nvSpPr>
          <p:cNvPr id="4" name="object 4"/>
          <p:cNvSpPr/>
          <p:nvPr/>
        </p:nvSpPr>
        <p:spPr>
          <a:xfrm>
            <a:off x="847360" y="2273807"/>
            <a:ext cx="4443052" cy="3995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60602" y="1777238"/>
            <a:ext cx="3499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Functional block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diagram: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1433" y="741680"/>
            <a:ext cx="641477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AD5206 </a:t>
            </a:r>
            <a:r>
              <a:rPr dirty="0" sz="4400" spc="-20"/>
              <a:t>Write</a:t>
            </a:r>
            <a:r>
              <a:rPr dirty="0" sz="4400" spc="-25"/>
              <a:t> </a:t>
            </a:r>
            <a:r>
              <a:rPr dirty="0" sz="4400" spc="-5"/>
              <a:t>Sequence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833755" y="2188233"/>
            <a:ext cx="6384191" cy="1928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34083" y="4710684"/>
            <a:ext cx="6886575" cy="1583690"/>
          </a:xfrm>
          <a:custGeom>
            <a:avLst/>
            <a:gdLst/>
            <a:ahLst/>
            <a:cxnLst/>
            <a:rect l="l" t="t" r="r" b="b"/>
            <a:pathLst>
              <a:path w="6886575" h="1583689">
                <a:moveTo>
                  <a:pt x="6886194" y="13716"/>
                </a:moveTo>
                <a:lnTo>
                  <a:pt x="6886194" y="6096"/>
                </a:lnTo>
                <a:lnTo>
                  <a:pt x="68800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3716"/>
                </a:lnTo>
                <a:lnTo>
                  <a:pt x="13716" y="16842"/>
                </a:lnTo>
                <a:lnTo>
                  <a:pt x="13716" y="13716"/>
                </a:lnTo>
                <a:lnTo>
                  <a:pt x="6886194" y="13716"/>
                </a:lnTo>
                <a:close/>
              </a:path>
              <a:path w="6886575" h="1583689">
                <a:moveTo>
                  <a:pt x="6871716" y="1583436"/>
                </a:moveTo>
                <a:lnTo>
                  <a:pt x="6871716" y="1580135"/>
                </a:lnTo>
                <a:lnTo>
                  <a:pt x="13716" y="16842"/>
                </a:lnTo>
                <a:lnTo>
                  <a:pt x="13716" y="1583436"/>
                </a:lnTo>
                <a:lnTo>
                  <a:pt x="6871716" y="1583436"/>
                </a:lnTo>
                <a:close/>
              </a:path>
              <a:path w="6886575" h="1583689">
                <a:moveTo>
                  <a:pt x="6886194" y="1583436"/>
                </a:moveTo>
                <a:lnTo>
                  <a:pt x="6886194" y="13716"/>
                </a:lnTo>
                <a:lnTo>
                  <a:pt x="6871716" y="13716"/>
                </a:lnTo>
                <a:lnTo>
                  <a:pt x="6871716" y="1580135"/>
                </a:lnTo>
                <a:lnTo>
                  <a:pt x="6886194" y="1583436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4083" y="4710684"/>
            <a:ext cx="6886575" cy="1598295"/>
          </a:xfrm>
          <a:custGeom>
            <a:avLst/>
            <a:gdLst/>
            <a:ahLst/>
            <a:cxnLst/>
            <a:rect l="l" t="t" r="r" b="b"/>
            <a:pathLst>
              <a:path w="6886575" h="1598295">
                <a:moveTo>
                  <a:pt x="6886194" y="1591818"/>
                </a:moveTo>
                <a:lnTo>
                  <a:pt x="6886194" y="6096"/>
                </a:lnTo>
                <a:lnTo>
                  <a:pt x="6880098" y="0"/>
                </a:lnTo>
                <a:lnTo>
                  <a:pt x="6095" y="0"/>
                </a:lnTo>
                <a:lnTo>
                  <a:pt x="0" y="6096"/>
                </a:lnTo>
                <a:lnTo>
                  <a:pt x="0" y="1591818"/>
                </a:lnTo>
                <a:lnTo>
                  <a:pt x="6096" y="1597914"/>
                </a:lnTo>
                <a:lnTo>
                  <a:pt x="13716" y="1597914"/>
                </a:lnTo>
                <a:lnTo>
                  <a:pt x="13716" y="28194"/>
                </a:lnTo>
                <a:lnTo>
                  <a:pt x="28193" y="13716"/>
                </a:lnTo>
                <a:lnTo>
                  <a:pt x="28194" y="28194"/>
                </a:lnTo>
                <a:lnTo>
                  <a:pt x="6857999" y="28194"/>
                </a:lnTo>
                <a:lnTo>
                  <a:pt x="6857999" y="13715"/>
                </a:lnTo>
                <a:lnTo>
                  <a:pt x="6871716" y="28194"/>
                </a:lnTo>
                <a:lnTo>
                  <a:pt x="6871716" y="1597914"/>
                </a:lnTo>
                <a:lnTo>
                  <a:pt x="6880098" y="1597914"/>
                </a:lnTo>
                <a:lnTo>
                  <a:pt x="6886194" y="1591818"/>
                </a:lnTo>
                <a:close/>
              </a:path>
              <a:path w="6886575" h="1598295">
                <a:moveTo>
                  <a:pt x="28193" y="28194"/>
                </a:moveTo>
                <a:lnTo>
                  <a:pt x="28193" y="13716"/>
                </a:lnTo>
                <a:lnTo>
                  <a:pt x="13716" y="28194"/>
                </a:lnTo>
                <a:lnTo>
                  <a:pt x="28193" y="28194"/>
                </a:lnTo>
                <a:close/>
              </a:path>
              <a:path w="6886575" h="1598295">
                <a:moveTo>
                  <a:pt x="28194" y="1569720"/>
                </a:moveTo>
                <a:lnTo>
                  <a:pt x="28193" y="28194"/>
                </a:lnTo>
                <a:lnTo>
                  <a:pt x="13716" y="28194"/>
                </a:lnTo>
                <a:lnTo>
                  <a:pt x="13716" y="1569720"/>
                </a:lnTo>
                <a:lnTo>
                  <a:pt x="28194" y="1569720"/>
                </a:lnTo>
                <a:close/>
              </a:path>
              <a:path w="6886575" h="1598295">
                <a:moveTo>
                  <a:pt x="6871716" y="1569720"/>
                </a:moveTo>
                <a:lnTo>
                  <a:pt x="13716" y="1569720"/>
                </a:lnTo>
                <a:lnTo>
                  <a:pt x="28194" y="1583436"/>
                </a:lnTo>
                <a:lnTo>
                  <a:pt x="28194" y="1597914"/>
                </a:lnTo>
                <a:lnTo>
                  <a:pt x="6857999" y="1597914"/>
                </a:lnTo>
                <a:lnTo>
                  <a:pt x="6857999" y="1583436"/>
                </a:lnTo>
                <a:lnTo>
                  <a:pt x="6871716" y="1569720"/>
                </a:lnTo>
                <a:close/>
              </a:path>
              <a:path w="6886575" h="1598295">
                <a:moveTo>
                  <a:pt x="28194" y="1597914"/>
                </a:moveTo>
                <a:lnTo>
                  <a:pt x="28194" y="1583436"/>
                </a:lnTo>
                <a:lnTo>
                  <a:pt x="13716" y="1569720"/>
                </a:lnTo>
                <a:lnTo>
                  <a:pt x="13716" y="1597914"/>
                </a:lnTo>
                <a:lnTo>
                  <a:pt x="28194" y="1597914"/>
                </a:lnTo>
                <a:close/>
              </a:path>
              <a:path w="6886575" h="1598295">
                <a:moveTo>
                  <a:pt x="6871716" y="28194"/>
                </a:moveTo>
                <a:lnTo>
                  <a:pt x="6857999" y="13715"/>
                </a:lnTo>
                <a:lnTo>
                  <a:pt x="6857999" y="28194"/>
                </a:lnTo>
                <a:lnTo>
                  <a:pt x="6871716" y="28194"/>
                </a:lnTo>
                <a:close/>
              </a:path>
              <a:path w="6886575" h="1598295">
                <a:moveTo>
                  <a:pt x="6871716" y="1569720"/>
                </a:moveTo>
                <a:lnTo>
                  <a:pt x="6871716" y="28194"/>
                </a:lnTo>
                <a:lnTo>
                  <a:pt x="6857999" y="28194"/>
                </a:lnTo>
                <a:lnTo>
                  <a:pt x="6857999" y="1569720"/>
                </a:lnTo>
                <a:lnTo>
                  <a:pt x="6871716" y="1569720"/>
                </a:lnTo>
                <a:close/>
              </a:path>
              <a:path w="6886575" h="1598295">
                <a:moveTo>
                  <a:pt x="6871716" y="1597914"/>
                </a:moveTo>
                <a:lnTo>
                  <a:pt x="6871716" y="1569720"/>
                </a:lnTo>
                <a:lnTo>
                  <a:pt x="6857999" y="1583436"/>
                </a:lnTo>
                <a:lnTo>
                  <a:pt x="6857999" y="1597914"/>
                </a:lnTo>
                <a:lnTo>
                  <a:pt x="6871716" y="1597914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47800" y="4724400"/>
          <a:ext cx="6858000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/>
                <a:gridCol w="332740"/>
                <a:gridCol w="3597910"/>
              </a:tblGrid>
              <a:tr h="3095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SPI.begin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365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365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initialize SPI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(in</a:t>
                      </a:r>
                      <a:r>
                        <a:rPr dirty="0" sz="1600" spc="-3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setup)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33655">
                    <a:solidFill>
                      <a:srgbClr val="FFFFCC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0805">
                        <a:lnSpc>
                          <a:spcPts val="167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...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0805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digitalWrite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600" spc="-10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SS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600" spc="-10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LOW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70"/>
                        </a:lnSpc>
                      </a:pP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hold </a:t>
                      </a: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SS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pin </a:t>
                      </a: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low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to </a:t>
                      </a: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select</a:t>
                      </a:r>
                      <a:r>
                        <a:rPr dirty="0" sz="1600" spc="-6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chip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0805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SPI.transfer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(potnumber);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determine which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pot</a:t>
                      </a:r>
                      <a:r>
                        <a:rPr dirty="0" sz="1600" spc="-4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(0..5)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90805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SPI.transfer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(wipervalue);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transfer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8‐bit wiper</a:t>
                      </a:r>
                      <a:r>
                        <a:rPr dirty="0" sz="1600" spc="-6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setting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</a:tr>
              <a:tr h="284833">
                <a:tc>
                  <a:txBody>
                    <a:bodyPr/>
                    <a:lstStyle/>
                    <a:p>
                      <a:pPr marL="90805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B54A10"/>
                          </a:solidFill>
                          <a:latin typeface="Consolas"/>
                          <a:cs typeface="Consolas"/>
                        </a:rPr>
                        <a:t>digitalWrite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600" spc="-10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SS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600" spc="-10">
                          <a:solidFill>
                            <a:srgbClr val="009A9E"/>
                          </a:solidFill>
                          <a:latin typeface="Consolas"/>
                          <a:cs typeface="Consolas"/>
                        </a:rPr>
                        <a:t>HIGH</a:t>
                      </a:r>
                      <a:r>
                        <a:rPr dirty="0" sz="1600" spc="-10">
                          <a:latin typeface="Consolas"/>
                          <a:cs typeface="Consolas"/>
                        </a:rPr>
                        <a:t>);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</a:pP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//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670"/>
                        </a:lnSpc>
                      </a:pPr>
                      <a:r>
                        <a:rPr dirty="0" sz="1600" spc="-10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de‐select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the</a:t>
                      </a:r>
                      <a:r>
                        <a:rPr dirty="0" sz="1600" spc="-3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600" spc="-5">
                          <a:solidFill>
                            <a:srgbClr val="7E7E7E"/>
                          </a:solidFill>
                          <a:latin typeface="Consolas"/>
                          <a:cs typeface="Consolas"/>
                        </a:rPr>
                        <a:t>chip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40739" y="4215638"/>
            <a:ext cx="36341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Arduino program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segment: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827" y="2857500"/>
            <a:ext cx="1723644" cy="523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4255" y="2852927"/>
            <a:ext cx="1732788" cy="5280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4255" y="2852927"/>
            <a:ext cx="1732914" cy="532765"/>
          </a:xfrm>
          <a:custGeom>
            <a:avLst/>
            <a:gdLst/>
            <a:ahLst/>
            <a:cxnLst/>
            <a:rect l="l" t="t" r="r" b="b"/>
            <a:pathLst>
              <a:path w="1732914" h="532764">
                <a:moveTo>
                  <a:pt x="1732788" y="530352"/>
                </a:moveTo>
                <a:lnTo>
                  <a:pt x="1732788" y="2286"/>
                </a:lnTo>
                <a:lnTo>
                  <a:pt x="1730502" y="0"/>
                </a:lnTo>
                <a:lnTo>
                  <a:pt x="2285" y="0"/>
                </a:lnTo>
                <a:lnTo>
                  <a:pt x="0" y="2286"/>
                </a:lnTo>
                <a:lnTo>
                  <a:pt x="0" y="530352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906"/>
                </a:lnTo>
                <a:lnTo>
                  <a:pt x="9143" y="4572"/>
                </a:lnTo>
                <a:lnTo>
                  <a:pt x="9143" y="9906"/>
                </a:lnTo>
                <a:lnTo>
                  <a:pt x="1722882" y="9906"/>
                </a:lnTo>
                <a:lnTo>
                  <a:pt x="1722882" y="4572"/>
                </a:lnTo>
                <a:lnTo>
                  <a:pt x="1728216" y="9906"/>
                </a:lnTo>
                <a:lnTo>
                  <a:pt x="1728216" y="532638"/>
                </a:lnTo>
                <a:lnTo>
                  <a:pt x="1730502" y="532638"/>
                </a:lnTo>
                <a:lnTo>
                  <a:pt x="1732788" y="530352"/>
                </a:lnTo>
                <a:close/>
              </a:path>
              <a:path w="1732914" h="532764">
                <a:moveTo>
                  <a:pt x="9143" y="9906"/>
                </a:moveTo>
                <a:lnTo>
                  <a:pt x="9143" y="4572"/>
                </a:lnTo>
                <a:lnTo>
                  <a:pt x="4572" y="9906"/>
                </a:lnTo>
                <a:lnTo>
                  <a:pt x="9143" y="9906"/>
                </a:lnTo>
                <a:close/>
              </a:path>
              <a:path w="1732914" h="532764">
                <a:moveTo>
                  <a:pt x="9144" y="523494"/>
                </a:moveTo>
                <a:lnTo>
                  <a:pt x="9143" y="9906"/>
                </a:lnTo>
                <a:lnTo>
                  <a:pt x="4572" y="9906"/>
                </a:lnTo>
                <a:lnTo>
                  <a:pt x="4572" y="523494"/>
                </a:lnTo>
                <a:lnTo>
                  <a:pt x="9144" y="523494"/>
                </a:lnTo>
                <a:close/>
              </a:path>
              <a:path w="1732914" h="532764">
                <a:moveTo>
                  <a:pt x="1728216" y="523494"/>
                </a:moveTo>
                <a:lnTo>
                  <a:pt x="4572" y="523494"/>
                </a:lnTo>
                <a:lnTo>
                  <a:pt x="9144" y="528066"/>
                </a:lnTo>
                <a:lnTo>
                  <a:pt x="9144" y="532638"/>
                </a:lnTo>
                <a:lnTo>
                  <a:pt x="1722882" y="532638"/>
                </a:lnTo>
                <a:lnTo>
                  <a:pt x="1722882" y="528066"/>
                </a:lnTo>
                <a:lnTo>
                  <a:pt x="1728216" y="523494"/>
                </a:lnTo>
                <a:close/>
              </a:path>
              <a:path w="1732914" h="532764">
                <a:moveTo>
                  <a:pt x="9144" y="532638"/>
                </a:moveTo>
                <a:lnTo>
                  <a:pt x="9144" y="528066"/>
                </a:lnTo>
                <a:lnTo>
                  <a:pt x="4572" y="523494"/>
                </a:lnTo>
                <a:lnTo>
                  <a:pt x="4572" y="532638"/>
                </a:lnTo>
                <a:lnTo>
                  <a:pt x="9144" y="532638"/>
                </a:lnTo>
                <a:close/>
              </a:path>
              <a:path w="1732914" h="532764">
                <a:moveTo>
                  <a:pt x="1728216" y="9906"/>
                </a:moveTo>
                <a:lnTo>
                  <a:pt x="1722882" y="4572"/>
                </a:lnTo>
                <a:lnTo>
                  <a:pt x="1722882" y="9906"/>
                </a:lnTo>
                <a:lnTo>
                  <a:pt x="1728216" y="9906"/>
                </a:lnTo>
                <a:close/>
              </a:path>
              <a:path w="1732914" h="532764">
                <a:moveTo>
                  <a:pt x="1728216" y="523494"/>
                </a:moveTo>
                <a:lnTo>
                  <a:pt x="1728216" y="9906"/>
                </a:lnTo>
                <a:lnTo>
                  <a:pt x="1722882" y="9906"/>
                </a:lnTo>
                <a:lnTo>
                  <a:pt x="1722882" y="523494"/>
                </a:lnTo>
                <a:lnTo>
                  <a:pt x="1728216" y="523494"/>
                </a:lnTo>
                <a:close/>
              </a:path>
              <a:path w="1732914" h="532764">
                <a:moveTo>
                  <a:pt x="1728216" y="532638"/>
                </a:moveTo>
                <a:lnTo>
                  <a:pt x="1728216" y="523494"/>
                </a:lnTo>
                <a:lnTo>
                  <a:pt x="1722882" y="528066"/>
                </a:lnTo>
                <a:lnTo>
                  <a:pt x="1722882" y="532638"/>
                </a:lnTo>
                <a:lnTo>
                  <a:pt x="1728216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8904" y="2885948"/>
            <a:ext cx="1522095" cy="4476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37490" marR="5080" indent="-224790">
              <a:lnSpc>
                <a:spcPts val="1639"/>
              </a:lnSpc>
              <a:spcBef>
                <a:spcPts val="18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same as SS  (slave</a:t>
            </a:r>
            <a:r>
              <a:rPr dirty="0" sz="14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select)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9125" y="3374897"/>
            <a:ext cx="1584960" cy="441959"/>
          </a:xfrm>
          <a:custGeom>
            <a:avLst/>
            <a:gdLst/>
            <a:ahLst/>
            <a:cxnLst/>
            <a:rect l="l" t="t" r="r" b="b"/>
            <a:pathLst>
              <a:path w="1584960" h="441960">
                <a:moveTo>
                  <a:pt x="1584960" y="429005"/>
                </a:moveTo>
                <a:lnTo>
                  <a:pt x="3047" y="0"/>
                </a:lnTo>
                <a:lnTo>
                  <a:pt x="0" y="12192"/>
                </a:lnTo>
                <a:lnTo>
                  <a:pt x="1581150" y="441959"/>
                </a:lnTo>
                <a:lnTo>
                  <a:pt x="1584960" y="42900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8733" y="1896617"/>
            <a:ext cx="1964436" cy="5234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4162" y="1892045"/>
            <a:ext cx="1973580" cy="5280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4162" y="1892045"/>
            <a:ext cx="1973580" cy="532765"/>
          </a:xfrm>
          <a:custGeom>
            <a:avLst/>
            <a:gdLst/>
            <a:ahLst/>
            <a:cxnLst/>
            <a:rect l="l" t="t" r="r" b="b"/>
            <a:pathLst>
              <a:path w="1973580" h="532764">
                <a:moveTo>
                  <a:pt x="1973580" y="530352"/>
                </a:moveTo>
                <a:lnTo>
                  <a:pt x="1973580" y="1524"/>
                </a:lnTo>
                <a:lnTo>
                  <a:pt x="1971294" y="0"/>
                </a:lnTo>
                <a:lnTo>
                  <a:pt x="2285" y="0"/>
                </a:lnTo>
                <a:lnTo>
                  <a:pt x="0" y="1524"/>
                </a:lnTo>
                <a:lnTo>
                  <a:pt x="0" y="530352"/>
                </a:lnTo>
                <a:lnTo>
                  <a:pt x="2286" y="532638"/>
                </a:lnTo>
                <a:lnTo>
                  <a:pt x="4572" y="532638"/>
                </a:lnTo>
                <a:lnTo>
                  <a:pt x="4572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1963674" y="9144"/>
                </a:lnTo>
                <a:lnTo>
                  <a:pt x="1963674" y="4572"/>
                </a:lnTo>
                <a:lnTo>
                  <a:pt x="1969008" y="9144"/>
                </a:lnTo>
                <a:lnTo>
                  <a:pt x="1969008" y="532638"/>
                </a:lnTo>
                <a:lnTo>
                  <a:pt x="1971294" y="532638"/>
                </a:lnTo>
                <a:lnTo>
                  <a:pt x="1973580" y="530352"/>
                </a:lnTo>
                <a:close/>
              </a:path>
              <a:path w="1973580" h="532764">
                <a:moveTo>
                  <a:pt x="9906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6" y="9144"/>
                </a:lnTo>
                <a:close/>
              </a:path>
              <a:path w="1973580" h="532764">
                <a:moveTo>
                  <a:pt x="9906" y="522732"/>
                </a:moveTo>
                <a:lnTo>
                  <a:pt x="9906" y="9144"/>
                </a:lnTo>
                <a:lnTo>
                  <a:pt x="4572" y="9144"/>
                </a:lnTo>
                <a:lnTo>
                  <a:pt x="4572" y="522732"/>
                </a:lnTo>
                <a:lnTo>
                  <a:pt x="9906" y="522732"/>
                </a:lnTo>
                <a:close/>
              </a:path>
              <a:path w="1973580" h="532764">
                <a:moveTo>
                  <a:pt x="1969008" y="522732"/>
                </a:moveTo>
                <a:lnTo>
                  <a:pt x="4572" y="522732"/>
                </a:lnTo>
                <a:lnTo>
                  <a:pt x="9906" y="528066"/>
                </a:lnTo>
                <a:lnTo>
                  <a:pt x="9906" y="532638"/>
                </a:lnTo>
                <a:lnTo>
                  <a:pt x="1963674" y="532638"/>
                </a:lnTo>
                <a:lnTo>
                  <a:pt x="1963674" y="528066"/>
                </a:lnTo>
                <a:lnTo>
                  <a:pt x="1969008" y="522732"/>
                </a:lnTo>
                <a:close/>
              </a:path>
              <a:path w="1973580" h="532764">
                <a:moveTo>
                  <a:pt x="9906" y="532638"/>
                </a:moveTo>
                <a:lnTo>
                  <a:pt x="9906" y="528066"/>
                </a:lnTo>
                <a:lnTo>
                  <a:pt x="4572" y="522732"/>
                </a:lnTo>
                <a:lnTo>
                  <a:pt x="4572" y="532638"/>
                </a:lnTo>
                <a:lnTo>
                  <a:pt x="9906" y="532638"/>
                </a:lnTo>
                <a:close/>
              </a:path>
              <a:path w="1973580" h="532764">
                <a:moveTo>
                  <a:pt x="1969008" y="9144"/>
                </a:moveTo>
                <a:lnTo>
                  <a:pt x="1963674" y="4572"/>
                </a:lnTo>
                <a:lnTo>
                  <a:pt x="1963674" y="9144"/>
                </a:lnTo>
                <a:lnTo>
                  <a:pt x="1969008" y="9144"/>
                </a:lnTo>
                <a:close/>
              </a:path>
              <a:path w="1973580" h="532764">
                <a:moveTo>
                  <a:pt x="1969008" y="522732"/>
                </a:moveTo>
                <a:lnTo>
                  <a:pt x="1969008" y="9144"/>
                </a:lnTo>
                <a:lnTo>
                  <a:pt x="1963674" y="9144"/>
                </a:lnTo>
                <a:lnTo>
                  <a:pt x="1963674" y="522732"/>
                </a:lnTo>
                <a:lnTo>
                  <a:pt x="1969008" y="522732"/>
                </a:lnTo>
                <a:close/>
              </a:path>
              <a:path w="1973580" h="532764">
                <a:moveTo>
                  <a:pt x="1969008" y="532638"/>
                </a:moveTo>
                <a:lnTo>
                  <a:pt x="1969008" y="522732"/>
                </a:lnTo>
                <a:lnTo>
                  <a:pt x="1963674" y="528066"/>
                </a:lnTo>
                <a:lnTo>
                  <a:pt x="1963674" y="532638"/>
                </a:lnTo>
                <a:lnTo>
                  <a:pt x="1969008" y="532638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51001" y="1924304"/>
            <a:ext cx="1739900" cy="4476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66675" marR="5080" indent="-54610">
              <a:lnSpc>
                <a:spcPts val="1639"/>
              </a:lnSpc>
              <a:spcBef>
                <a:spcPts val="18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same as</a:t>
            </a:r>
            <a:r>
              <a:rPr dirty="0" sz="1400" spc="-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MOSI  (master out slave</a:t>
            </a:r>
            <a:r>
              <a:rPr dirty="0" sz="1400" spc="-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in)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9360" y="2152650"/>
            <a:ext cx="476250" cy="273050"/>
          </a:xfrm>
          <a:custGeom>
            <a:avLst/>
            <a:gdLst/>
            <a:ahLst/>
            <a:cxnLst/>
            <a:rect l="l" t="t" r="r" b="b"/>
            <a:pathLst>
              <a:path w="476250" h="273050">
                <a:moveTo>
                  <a:pt x="476249" y="261365"/>
                </a:moveTo>
                <a:lnTo>
                  <a:pt x="6857" y="0"/>
                </a:lnTo>
                <a:lnTo>
                  <a:pt x="0" y="10668"/>
                </a:lnTo>
                <a:lnTo>
                  <a:pt x="469391" y="272795"/>
                </a:lnTo>
                <a:lnTo>
                  <a:pt x="476249" y="26136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9138" y="468122"/>
            <a:ext cx="658114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59230" marR="5080" indent="-1447165">
              <a:lnSpc>
                <a:spcPct val="100000"/>
              </a:lnSpc>
              <a:spcBef>
                <a:spcPts val="100"/>
              </a:spcBef>
              <a:tabLst>
                <a:tab pos="3008630" algn="l"/>
              </a:tabLst>
            </a:pPr>
            <a:r>
              <a:rPr dirty="0"/>
              <a:t>Activity</a:t>
            </a:r>
            <a:r>
              <a:rPr dirty="0" spc="5"/>
              <a:t> </a:t>
            </a:r>
            <a:r>
              <a:rPr dirty="0"/>
              <a:t>13:</a:t>
            </a:r>
            <a:r>
              <a:rPr dirty="0"/>
              <a:t>	</a:t>
            </a:r>
            <a:r>
              <a:rPr dirty="0"/>
              <a:t>Programmable  </a:t>
            </a:r>
            <a:r>
              <a:rPr dirty="0" spc="-50"/>
              <a:t>Voltage</a:t>
            </a:r>
            <a:r>
              <a:rPr dirty="0" spc="-20"/>
              <a:t> </a:t>
            </a:r>
            <a:r>
              <a:rPr dirty="0" spc="-5"/>
              <a:t>Divider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139" y="2079751"/>
            <a:ext cx="7809230" cy="3136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Use the </a:t>
            </a:r>
            <a:r>
              <a:rPr dirty="0" sz="3200" spc="-10">
                <a:latin typeface="Arial"/>
                <a:cs typeface="Arial"/>
              </a:rPr>
              <a:t>AD5206 </a:t>
            </a:r>
            <a:r>
              <a:rPr dirty="0" sz="3200" spc="-5">
                <a:latin typeface="Arial"/>
                <a:cs typeface="Arial"/>
              </a:rPr>
              <a:t>to build a</a:t>
            </a:r>
            <a:r>
              <a:rPr dirty="0" sz="3200" spc="-19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programmable  voltage divider</a:t>
            </a:r>
            <a:endParaRPr sz="3200">
              <a:latin typeface="Arial"/>
              <a:cs typeface="Arial"/>
            </a:endParaRPr>
          </a:p>
          <a:p>
            <a:pPr marL="355600" marR="22796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Allow the user to set the </a:t>
            </a:r>
            <a:r>
              <a:rPr dirty="0" sz="3200" spc="-10">
                <a:latin typeface="Arial"/>
                <a:cs typeface="Arial"/>
              </a:rPr>
              <a:t>resistance from  </a:t>
            </a:r>
            <a:r>
              <a:rPr dirty="0" sz="3200" spc="-5">
                <a:latin typeface="Arial"/>
                <a:cs typeface="Arial"/>
              </a:rPr>
              <a:t>the serial</a:t>
            </a:r>
            <a:r>
              <a:rPr dirty="0" sz="3200" spc="-10">
                <a:latin typeface="Arial"/>
                <a:cs typeface="Arial"/>
              </a:rPr>
              <a:t> port</a:t>
            </a:r>
            <a:endParaRPr sz="3200">
              <a:latin typeface="Arial"/>
              <a:cs typeface="Arial"/>
            </a:endParaRPr>
          </a:p>
          <a:p>
            <a:pPr marL="355600" marR="274320" indent="-342900">
              <a:lnSpc>
                <a:spcPts val="376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Measure </a:t>
            </a:r>
            <a:r>
              <a:rPr dirty="0" sz="3200" spc="-10">
                <a:latin typeface="Arial"/>
                <a:cs typeface="Arial"/>
              </a:rPr>
              <a:t>resistance </a:t>
            </a:r>
            <a:r>
              <a:rPr dirty="0" sz="3200" spc="-5">
                <a:latin typeface="Arial"/>
                <a:cs typeface="Arial"/>
              </a:rPr>
              <a:t>with an Ohm </a:t>
            </a:r>
            <a:r>
              <a:rPr dirty="0" sz="3200" spc="-35">
                <a:latin typeface="Arial"/>
                <a:cs typeface="Arial"/>
              </a:rPr>
              <a:t>meter,  </a:t>
            </a:r>
            <a:r>
              <a:rPr dirty="0" sz="3200" spc="-5">
                <a:latin typeface="Arial"/>
                <a:cs typeface="Arial"/>
              </a:rPr>
              <a:t>or using </a:t>
            </a:r>
            <a:r>
              <a:rPr dirty="0" sz="3200" spc="-5">
                <a:solidFill>
                  <a:srgbClr val="B54A10"/>
                </a:solidFill>
                <a:latin typeface="Consolas"/>
                <a:cs typeface="Consolas"/>
              </a:rPr>
              <a:t>analogRead</a:t>
            </a:r>
            <a:r>
              <a:rPr dirty="0" sz="3200" spc="-5">
                <a:latin typeface="Consolas"/>
                <a:cs typeface="Consolas"/>
              </a:rPr>
              <a:t>()</a:t>
            </a:r>
            <a:endParaRPr sz="3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5258" y="741680"/>
            <a:ext cx="7709534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The Many Flavors of</a:t>
            </a:r>
            <a:r>
              <a:rPr dirty="0" sz="4400" spc="-140"/>
              <a:t> </a:t>
            </a:r>
            <a:r>
              <a:rPr dirty="0" sz="4400" spc="-5"/>
              <a:t>Arduino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93139" y="1981921"/>
            <a:ext cx="3592829" cy="431736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Uno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Leonardo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LilyPad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Mega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Nano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Mini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 Mini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Pro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Arduino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BT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1981200"/>
            <a:ext cx="1767293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67600" y="1828800"/>
            <a:ext cx="192758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53200" y="3733800"/>
            <a:ext cx="2818638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9200" y="3657600"/>
            <a:ext cx="1334516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43600" y="5410200"/>
            <a:ext cx="806767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47656" y="5486400"/>
            <a:ext cx="1143805" cy="76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05800" y="5638800"/>
            <a:ext cx="769493" cy="429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1363" y="468122"/>
            <a:ext cx="753427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83790" marR="5080" indent="-2371725">
              <a:lnSpc>
                <a:spcPct val="100000"/>
              </a:lnSpc>
              <a:spcBef>
                <a:spcPts val="100"/>
              </a:spcBef>
              <a:tabLst>
                <a:tab pos="2326640" algn="l"/>
              </a:tabLst>
            </a:pPr>
            <a:r>
              <a:rPr dirty="0" spc="-5"/>
              <a:t>AD5206:	Summary of Pins and  Commands</a:t>
            </a:r>
          </a:p>
        </p:txBody>
      </p:sp>
      <p:sp>
        <p:nvSpPr>
          <p:cNvPr id="5" name="object 5"/>
          <p:cNvSpPr/>
          <p:nvPr/>
        </p:nvSpPr>
        <p:spPr>
          <a:xfrm>
            <a:off x="6304026" y="1960626"/>
            <a:ext cx="2731007" cy="3952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0138" y="2593085"/>
            <a:ext cx="4351866" cy="3350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13403" y="2942082"/>
            <a:ext cx="146303" cy="139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53000" y="1907285"/>
            <a:ext cx="990600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48428" y="1901951"/>
            <a:ext cx="1000505" cy="343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48428" y="1901951"/>
            <a:ext cx="1000760" cy="348615"/>
          </a:xfrm>
          <a:custGeom>
            <a:avLst/>
            <a:gdLst/>
            <a:ahLst/>
            <a:cxnLst/>
            <a:rect l="l" t="t" r="r" b="b"/>
            <a:pathLst>
              <a:path w="1000760" h="348614">
                <a:moveTo>
                  <a:pt x="1000506" y="345948"/>
                </a:moveTo>
                <a:lnTo>
                  <a:pt x="1000506" y="2286"/>
                </a:lnTo>
                <a:lnTo>
                  <a:pt x="998219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990600" y="9906"/>
                </a:lnTo>
                <a:lnTo>
                  <a:pt x="990600" y="5334"/>
                </a:lnTo>
                <a:lnTo>
                  <a:pt x="995172" y="9906"/>
                </a:lnTo>
                <a:lnTo>
                  <a:pt x="995172" y="348234"/>
                </a:lnTo>
                <a:lnTo>
                  <a:pt x="998219" y="348234"/>
                </a:lnTo>
                <a:lnTo>
                  <a:pt x="1000506" y="345948"/>
                </a:lnTo>
                <a:close/>
              </a:path>
              <a:path w="1000760" h="348614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1000760" h="348614">
                <a:moveTo>
                  <a:pt x="9906" y="339090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6" y="339090"/>
                </a:lnTo>
                <a:close/>
              </a:path>
              <a:path w="1000760" h="348614">
                <a:moveTo>
                  <a:pt x="995172" y="339090"/>
                </a:moveTo>
                <a:lnTo>
                  <a:pt x="4572" y="339090"/>
                </a:lnTo>
                <a:lnTo>
                  <a:pt x="9906" y="343662"/>
                </a:lnTo>
                <a:lnTo>
                  <a:pt x="9906" y="348234"/>
                </a:lnTo>
                <a:lnTo>
                  <a:pt x="990600" y="348234"/>
                </a:lnTo>
                <a:lnTo>
                  <a:pt x="990600" y="343662"/>
                </a:lnTo>
                <a:lnTo>
                  <a:pt x="995172" y="339090"/>
                </a:lnTo>
                <a:close/>
              </a:path>
              <a:path w="1000760" h="348614">
                <a:moveTo>
                  <a:pt x="9906" y="348234"/>
                </a:moveTo>
                <a:lnTo>
                  <a:pt x="9906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6" y="348234"/>
                </a:lnTo>
                <a:close/>
              </a:path>
              <a:path w="1000760" h="348614">
                <a:moveTo>
                  <a:pt x="995172" y="9906"/>
                </a:moveTo>
                <a:lnTo>
                  <a:pt x="990600" y="5334"/>
                </a:lnTo>
                <a:lnTo>
                  <a:pt x="990600" y="9906"/>
                </a:lnTo>
                <a:lnTo>
                  <a:pt x="995172" y="9906"/>
                </a:lnTo>
                <a:close/>
              </a:path>
              <a:path w="1000760" h="348614">
                <a:moveTo>
                  <a:pt x="995172" y="339090"/>
                </a:moveTo>
                <a:lnTo>
                  <a:pt x="995172" y="9906"/>
                </a:lnTo>
                <a:lnTo>
                  <a:pt x="990600" y="9906"/>
                </a:lnTo>
                <a:lnTo>
                  <a:pt x="990600" y="339090"/>
                </a:lnTo>
                <a:lnTo>
                  <a:pt x="995172" y="339090"/>
                </a:lnTo>
                <a:close/>
              </a:path>
              <a:path w="1000760" h="348614">
                <a:moveTo>
                  <a:pt x="995172" y="348234"/>
                </a:moveTo>
                <a:lnTo>
                  <a:pt x="995172" y="339090"/>
                </a:lnTo>
                <a:lnTo>
                  <a:pt x="990600" y="343662"/>
                </a:lnTo>
                <a:lnTo>
                  <a:pt x="990600" y="348234"/>
                </a:lnTo>
                <a:lnTo>
                  <a:pt x="9951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00400" y="2942082"/>
            <a:ext cx="419099" cy="1394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33800" y="1907285"/>
            <a:ext cx="1143000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29228" y="1901951"/>
            <a:ext cx="1152905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29228" y="1901951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4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5334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5334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4">
                <a:moveTo>
                  <a:pt x="9905" y="9906"/>
                </a:moveTo>
                <a:lnTo>
                  <a:pt x="9905" y="5334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4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4">
                <a:moveTo>
                  <a:pt x="1147572" y="9906"/>
                </a:moveTo>
                <a:lnTo>
                  <a:pt x="1143000" y="5334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4600" y="1907285"/>
            <a:ext cx="1143000" cy="338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10027" y="1901951"/>
            <a:ext cx="1152905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10027" y="1901951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4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5334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5334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4">
                <a:moveTo>
                  <a:pt x="9905" y="9906"/>
                </a:moveTo>
                <a:lnTo>
                  <a:pt x="9905" y="5334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4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4">
                <a:moveTo>
                  <a:pt x="1147572" y="9906"/>
                </a:moveTo>
                <a:lnTo>
                  <a:pt x="1143000" y="5334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95400" y="1907285"/>
            <a:ext cx="114299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90827" y="1901951"/>
            <a:ext cx="1152906" cy="343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90827" y="1901951"/>
            <a:ext cx="1153160" cy="348615"/>
          </a:xfrm>
          <a:custGeom>
            <a:avLst/>
            <a:gdLst/>
            <a:ahLst/>
            <a:cxnLst/>
            <a:rect l="l" t="t" r="r" b="b"/>
            <a:pathLst>
              <a:path w="1153160" h="348614">
                <a:moveTo>
                  <a:pt x="1152906" y="345948"/>
                </a:moveTo>
                <a:lnTo>
                  <a:pt x="1152906" y="2286"/>
                </a:lnTo>
                <a:lnTo>
                  <a:pt x="11506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345948"/>
                </a:lnTo>
                <a:lnTo>
                  <a:pt x="2286" y="348234"/>
                </a:lnTo>
                <a:lnTo>
                  <a:pt x="4572" y="348234"/>
                </a:lnTo>
                <a:lnTo>
                  <a:pt x="4572" y="9906"/>
                </a:lnTo>
                <a:lnTo>
                  <a:pt x="9905" y="5334"/>
                </a:lnTo>
                <a:lnTo>
                  <a:pt x="9905" y="9906"/>
                </a:lnTo>
                <a:lnTo>
                  <a:pt x="1143000" y="9906"/>
                </a:lnTo>
                <a:lnTo>
                  <a:pt x="1143000" y="5334"/>
                </a:lnTo>
                <a:lnTo>
                  <a:pt x="1147572" y="9906"/>
                </a:lnTo>
                <a:lnTo>
                  <a:pt x="1147572" y="348234"/>
                </a:lnTo>
                <a:lnTo>
                  <a:pt x="1150620" y="348234"/>
                </a:lnTo>
                <a:lnTo>
                  <a:pt x="1152906" y="345948"/>
                </a:lnTo>
                <a:close/>
              </a:path>
              <a:path w="1153160" h="348614">
                <a:moveTo>
                  <a:pt x="9905" y="9906"/>
                </a:moveTo>
                <a:lnTo>
                  <a:pt x="9905" y="5334"/>
                </a:lnTo>
                <a:lnTo>
                  <a:pt x="4572" y="9906"/>
                </a:lnTo>
                <a:lnTo>
                  <a:pt x="9905" y="9906"/>
                </a:lnTo>
                <a:close/>
              </a:path>
              <a:path w="1153160" h="348614">
                <a:moveTo>
                  <a:pt x="9905" y="339090"/>
                </a:moveTo>
                <a:lnTo>
                  <a:pt x="9905" y="9906"/>
                </a:lnTo>
                <a:lnTo>
                  <a:pt x="4572" y="9906"/>
                </a:lnTo>
                <a:lnTo>
                  <a:pt x="4572" y="339090"/>
                </a:lnTo>
                <a:lnTo>
                  <a:pt x="9905" y="339090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4572" y="339090"/>
                </a:lnTo>
                <a:lnTo>
                  <a:pt x="9905" y="343662"/>
                </a:lnTo>
                <a:lnTo>
                  <a:pt x="9905" y="348234"/>
                </a:lnTo>
                <a:lnTo>
                  <a:pt x="1143000" y="348234"/>
                </a:lnTo>
                <a:lnTo>
                  <a:pt x="1143000" y="343662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9905" y="348234"/>
                </a:moveTo>
                <a:lnTo>
                  <a:pt x="9905" y="343662"/>
                </a:lnTo>
                <a:lnTo>
                  <a:pt x="4572" y="339090"/>
                </a:lnTo>
                <a:lnTo>
                  <a:pt x="4572" y="348234"/>
                </a:lnTo>
                <a:lnTo>
                  <a:pt x="9905" y="348234"/>
                </a:lnTo>
                <a:close/>
              </a:path>
              <a:path w="1153160" h="348614">
                <a:moveTo>
                  <a:pt x="1147572" y="9906"/>
                </a:moveTo>
                <a:lnTo>
                  <a:pt x="1143000" y="5334"/>
                </a:lnTo>
                <a:lnTo>
                  <a:pt x="1143000" y="9906"/>
                </a:lnTo>
                <a:lnTo>
                  <a:pt x="1147572" y="9906"/>
                </a:lnTo>
                <a:close/>
              </a:path>
              <a:path w="1153160" h="348614">
                <a:moveTo>
                  <a:pt x="1147572" y="339090"/>
                </a:moveTo>
                <a:lnTo>
                  <a:pt x="1147572" y="9906"/>
                </a:lnTo>
                <a:lnTo>
                  <a:pt x="1143000" y="9906"/>
                </a:lnTo>
                <a:lnTo>
                  <a:pt x="1143000" y="339090"/>
                </a:lnTo>
                <a:lnTo>
                  <a:pt x="1147572" y="339090"/>
                </a:lnTo>
                <a:close/>
              </a:path>
              <a:path w="1153160" h="348614">
                <a:moveTo>
                  <a:pt x="1147572" y="348234"/>
                </a:moveTo>
                <a:lnTo>
                  <a:pt x="1147572" y="339090"/>
                </a:lnTo>
                <a:lnTo>
                  <a:pt x="1143000" y="343662"/>
                </a:lnTo>
                <a:lnTo>
                  <a:pt x="1143000" y="348234"/>
                </a:lnTo>
                <a:lnTo>
                  <a:pt x="1147572" y="348234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30527" y="1928875"/>
            <a:ext cx="43738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5545" algn="l"/>
                <a:tab pos="2412365" algn="l"/>
                <a:tab pos="3672840" algn="l"/>
              </a:tabLst>
            </a:pPr>
            <a:r>
              <a:rPr dirty="0" sz="1600" b="1">
                <a:solidFill>
                  <a:srgbClr val="0000FF"/>
                </a:solidFill>
                <a:latin typeface="Arial"/>
                <a:cs typeface="Arial"/>
              </a:rPr>
              <a:t>SCK</a:t>
            </a: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(13)	</a:t>
            </a: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MISO</a:t>
            </a:r>
            <a:r>
              <a:rPr dirty="0" sz="16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(12)	</a:t>
            </a: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MOSI</a:t>
            </a:r>
            <a:r>
              <a:rPr dirty="0" sz="16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0000FF"/>
                </a:solidFill>
                <a:latin typeface="Arial"/>
                <a:cs typeface="Arial"/>
              </a:rPr>
              <a:t>(11)	</a:t>
            </a: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dirty="0" sz="1600" spc="-8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(10)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84270" y="2239517"/>
            <a:ext cx="1767205" cy="721360"/>
          </a:xfrm>
          <a:custGeom>
            <a:avLst/>
            <a:gdLst/>
            <a:ahLst/>
            <a:cxnLst/>
            <a:rect l="l" t="t" r="r" b="b"/>
            <a:pathLst>
              <a:path w="1767204" h="721360">
                <a:moveTo>
                  <a:pt x="1767078" y="12191"/>
                </a:moveTo>
                <a:lnTo>
                  <a:pt x="1761744" y="0"/>
                </a:lnTo>
                <a:lnTo>
                  <a:pt x="0" y="709421"/>
                </a:lnTo>
                <a:lnTo>
                  <a:pt x="4572" y="720851"/>
                </a:lnTo>
                <a:lnTo>
                  <a:pt x="1767078" y="121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42538" y="2241042"/>
            <a:ext cx="767715" cy="718820"/>
          </a:xfrm>
          <a:custGeom>
            <a:avLst/>
            <a:gdLst/>
            <a:ahLst/>
            <a:cxnLst/>
            <a:rect l="l" t="t" r="r" b="b"/>
            <a:pathLst>
              <a:path w="767714" h="718819">
                <a:moveTo>
                  <a:pt x="767333" y="9143"/>
                </a:moveTo>
                <a:lnTo>
                  <a:pt x="758951" y="0"/>
                </a:lnTo>
                <a:lnTo>
                  <a:pt x="0" y="709421"/>
                </a:lnTo>
                <a:lnTo>
                  <a:pt x="8381" y="718565"/>
                </a:lnTo>
                <a:lnTo>
                  <a:pt x="767333" y="914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80766" y="2243327"/>
            <a:ext cx="335280" cy="714375"/>
          </a:xfrm>
          <a:custGeom>
            <a:avLst/>
            <a:gdLst/>
            <a:ahLst/>
            <a:cxnLst/>
            <a:rect l="l" t="t" r="r" b="b"/>
            <a:pathLst>
              <a:path w="335279" h="714375">
                <a:moveTo>
                  <a:pt x="335280" y="708660"/>
                </a:moveTo>
                <a:lnTo>
                  <a:pt x="11429" y="0"/>
                </a:lnTo>
                <a:lnTo>
                  <a:pt x="0" y="4572"/>
                </a:lnTo>
                <a:lnTo>
                  <a:pt x="323850" y="713994"/>
                </a:lnTo>
                <a:lnTo>
                  <a:pt x="335280" y="7086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64614" y="2240279"/>
            <a:ext cx="1412240" cy="720090"/>
          </a:xfrm>
          <a:custGeom>
            <a:avLst/>
            <a:gdLst/>
            <a:ahLst/>
            <a:cxnLst/>
            <a:rect l="l" t="t" r="r" b="b"/>
            <a:pathLst>
              <a:path w="1412239" h="720089">
                <a:moveTo>
                  <a:pt x="1411986" y="708659"/>
                </a:moveTo>
                <a:lnTo>
                  <a:pt x="5333" y="0"/>
                </a:lnTo>
                <a:lnTo>
                  <a:pt x="0" y="10667"/>
                </a:lnTo>
                <a:lnTo>
                  <a:pt x="1406652" y="720089"/>
                </a:lnTo>
                <a:lnTo>
                  <a:pt x="1411986" y="7086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86483" y="6170676"/>
            <a:ext cx="7038975" cy="1092200"/>
          </a:xfrm>
          <a:custGeom>
            <a:avLst/>
            <a:gdLst/>
            <a:ahLst/>
            <a:cxnLst/>
            <a:rect l="l" t="t" r="r" b="b"/>
            <a:pathLst>
              <a:path w="7038975" h="1092200">
                <a:moveTo>
                  <a:pt x="7038594" y="14478"/>
                </a:moveTo>
                <a:lnTo>
                  <a:pt x="7038594" y="6858"/>
                </a:lnTo>
                <a:lnTo>
                  <a:pt x="7032498" y="0"/>
                </a:lnTo>
                <a:lnTo>
                  <a:pt x="6095" y="0"/>
                </a:lnTo>
                <a:lnTo>
                  <a:pt x="0" y="6858"/>
                </a:lnTo>
                <a:lnTo>
                  <a:pt x="0" y="14478"/>
                </a:lnTo>
                <a:lnTo>
                  <a:pt x="13716" y="16577"/>
                </a:lnTo>
                <a:lnTo>
                  <a:pt x="13716" y="14478"/>
                </a:lnTo>
                <a:lnTo>
                  <a:pt x="7038594" y="14478"/>
                </a:lnTo>
                <a:close/>
              </a:path>
              <a:path w="7038975" h="1092200">
                <a:moveTo>
                  <a:pt x="7024116" y="1091946"/>
                </a:moveTo>
                <a:lnTo>
                  <a:pt x="7024116" y="1089729"/>
                </a:lnTo>
                <a:lnTo>
                  <a:pt x="13716" y="16577"/>
                </a:lnTo>
                <a:lnTo>
                  <a:pt x="13716" y="1091946"/>
                </a:lnTo>
                <a:lnTo>
                  <a:pt x="7024116" y="1091946"/>
                </a:lnTo>
                <a:close/>
              </a:path>
              <a:path w="7038975" h="1092200">
                <a:moveTo>
                  <a:pt x="7038594" y="1091946"/>
                </a:moveTo>
                <a:lnTo>
                  <a:pt x="7038594" y="14478"/>
                </a:lnTo>
                <a:lnTo>
                  <a:pt x="7024116" y="14478"/>
                </a:lnTo>
                <a:lnTo>
                  <a:pt x="7024116" y="1089729"/>
                </a:lnTo>
                <a:lnTo>
                  <a:pt x="7038594" y="1091946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00200" y="6185153"/>
            <a:ext cx="7010400" cy="1077595"/>
          </a:xfrm>
          <a:custGeom>
            <a:avLst/>
            <a:gdLst/>
            <a:ahLst/>
            <a:cxnLst/>
            <a:rect l="l" t="t" r="r" b="b"/>
            <a:pathLst>
              <a:path w="7010400" h="1077595">
                <a:moveTo>
                  <a:pt x="0" y="0"/>
                </a:moveTo>
                <a:lnTo>
                  <a:pt x="0" y="1077468"/>
                </a:lnTo>
                <a:lnTo>
                  <a:pt x="7010400" y="1077468"/>
                </a:lnTo>
                <a:lnTo>
                  <a:pt x="701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86483" y="6170676"/>
            <a:ext cx="7038975" cy="1106170"/>
          </a:xfrm>
          <a:custGeom>
            <a:avLst/>
            <a:gdLst/>
            <a:ahLst/>
            <a:cxnLst/>
            <a:rect l="l" t="t" r="r" b="b"/>
            <a:pathLst>
              <a:path w="7038975" h="1106170">
                <a:moveTo>
                  <a:pt x="7038594" y="1099566"/>
                </a:moveTo>
                <a:lnTo>
                  <a:pt x="7038594" y="6858"/>
                </a:lnTo>
                <a:lnTo>
                  <a:pt x="7032498" y="0"/>
                </a:lnTo>
                <a:lnTo>
                  <a:pt x="6095" y="0"/>
                </a:lnTo>
                <a:lnTo>
                  <a:pt x="0" y="6858"/>
                </a:lnTo>
                <a:lnTo>
                  <a:pt x="0" y="1099566"/>
                </a:lnTo>
                <a:lnTo>
                  <a:pt x="6096" y="1105662"/>
                </a:lnTo>
                <a:lnTo>
                  <a:pt x="13716" y="1105662"/>
                </a:lnTo>
                <a:lnTo>
                  <a:pt x="13716" y="28956"/>
                </a:lnTo>
                <a:lnTo>
                  <a:pt x="28194" y="14478"/>
                </a:lnTo>
                <a:lnTo>
                  <a:pt x="28194" y="28956"/>
                </a:lnTo>
                <a:lnTo>
                  <a:pt x="7010400" y="28956"/>
                </a:lnTo>
                <a:lnTo>
                  <a:pt x="7010400" y="14478"/>
                </a:lnTo>
                <a:lnTo>
                  <a:pt x="7024116" y="28956"/>
                </a:lnTo>
                <a:lnTo>
                  <a:pt x="7024116" y="1105662"/>
                </a:lnTo>
                <a:lnTo>
                  <a:pt x="7032498" y="1105662"/>
                </a:lnTo>
                <a:lnTo>
                  <a:pt x="7038594" y="1099566"/>
                </a:lnTo>
                <a:close/>
              </a:path>
              <a:path w="7038975" h="1106170">
                <a:moveTo>
                  <a:pt x="28194" y="28956"/>
                </a:moveTo>
                <a:lnTo>
                  <a:pt x="28194" y="14478"/>
                </a:lnTo>
                <a:lnTo>
                  <a:pt x="13716" y="28956"/>
                </a:lnTo>
                <a:lnTo>
                  <a:pt x="28194" y="28956"/>
                </a:lnTo>
                <a:close/>
              </a:path>
              <a:path w="7038975" h="1106170">
                <a:moveTo>
                  <a:pt x="28194" y="1077468"/>
                </a:moveTo>
                <a:lnTo>
                  <a:pt x="28194" y="28956"/>
                </a:lnTo>
                <a:lnTo>
                  <a:pt x="13716" y="28956"/>
                </a:lnTo>
                <a:lnTo>
                  <a:pt x="13716" y="1077468"/>
                </a:lnTo>
                <a:lnTo>
                  <a:pt x="28194" y="1077468"/>
                </a:lnTo>
                <a:close/>
              </a:path>
              <a:path w="7038975" h="1106170">
                <a:moveTo>
                  <a:pt x="7024116" y="1077468"/>
                </a:moveTo>
                <a:lnTo>
                  <a:pt x="13716" y="1077468"/>
                </a:lnTo>
                <a:lnTo>
                  <a:pt x="28194" y="1091946"/>
                </a:lnTo>
                <a:lnTo>
                  <a:pt x="28194" y="1105662"/>
                </a:lnTo>
                <a:lnTo>
                  <a:pt x="7010400" y="1105662"/>
                </a:lnTo>
                <a:lnTo>
                  <a:pt x="7010400" y="1091946"/>
                </a:lnTo>
                <a:lnTo>
                  <a:pt x="7024116" y="1077468"/>
                </a:lnTo>
                <a:close/>
              </a:path>
              <a:path w="7038975" h="1106170">
                <a:moveTo>
                  <a:pt x="28194" y="1105662"/>
                </a:moveTo>
                <a:lnTo>
                  <a:pt x="28194" y="1091946"/>
                </a:lnTo>
                <a:lnTo>
                  <a:pt x="13716" y="1077468"/>
                </a:lnTo>
                <a:lnTo>
                  <a:pt x="13716" y="1105662"/>
                </a:lnTo>
                <a:lnTo>
                  <a:pt x="28194" y="1105662"/>
                </a:lnTo>
                <a:close/>
              </a:path>
              <a:path w="7038975" h="1106170">
                <a:moveTo>
                  <a:pt x="7024116" y="28956"/>
                </a:moveTo>
                <a:lnTo>
                  <a:pt x="7010400" y="14478"/>
                </a:lnTo>
                <a:lnTo>
                  <a:pt x="7010400" y="28956"/>
                </a:lnTo>
                <a:lnTo>
                  <a:pt x="7024116" y="28956"/>
                </a:lnTo>
                <a:close/>
              </a:path>
              <a:path w="7038975" h="1106170">
                <a:moveTo>
                  <a:pt x="7024116" y="1077468"/>
                </a:moveTo>
                <a:lnTo>
                  <a:pt x="7024116" y="28956"/>
                </a:lnTo>
                <a:lnTo>
                  <a:pt x="7010400" y="28956"/>
                </a:lnTo>
                <a:lnTo>
                  <a:pt x="7010400" y="1077468"/>
                </a:lnTo>
                <a:lnTo>
                  <a:pt x="7024116" y="1077468"/>
                </a:lnTo>
                <a:close/>
              </a:path>
              <a:path w="7038975" h="1106170">
                <a:moveTo>
                  <a:pt x="7024116" y="1105662"/>
                </a:moveTo>
                <a:lnTo>
                  <a:pt x="7024116" y="1077468"/>
                </a:lnTo>
                <a:lnTo>
                  <a:pt x="7010400" y="1091946"/>
                </a:lnTo>
                <a:lnTo>
                  <a:pt x="7010400" y="1105662"/>
                </a:lnTo>
                <a:lnTo>
                  <a:pt x="7024116" y="1105662"/>
                </a:lnTo>
                <a:close/>
              </a:path>
            </a:pathLst>
          </a:custGeom>
          <a:solidFill>
            <a:srgbClr val="B54A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3400" y="5790438"/>
            <a:ext cx="6094476" cy="3070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8827" y="5785103"/>
            <a:ext cx="6103620" cy="3124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8827" y="5785103"/>
            <a:ext cx="6103620" cy="318135"/>
          </a:xfrm>
          <a:custGeom>
            <a:avLst/>
            <a:gdLst/>
            <a:ahLst/>
            <a:cxnLst/>
            <a:rect l="l" t="t" r="r" b="b"/>
            <a:pathLst>
              <a:path w="6103620" h="318135">
                <a:moveTo>
                  <a:pt x="6103620" y="315467"/>
                </a:moveTo>
                <a:lnTo>
                  <a:pt x="6103620" y="2285"/>
                </a:lnTo>
                <a:lnTo>
                  <a:pt x="6101334" y="0"/>
                </a:lnTo>
                <a:lnTo>
                  <a:pt x="2285" y="0"/>
                </a:lnTo>
                <a:lnTo>
                  <a:pt x="0" y="2286"/>
                </a:lnTo>
                <a:lnTo>
                  <a:pt x="0" y="315468"/>
                </a:lnTo>
                <a:lnTo>
                  <a:pt x="2286" y="317754"/>
                </a:lnTo>
                <a:lnTo>
                  <a:pt x="4571" y="317754"/>
                </a:lnTo>
                <a:lnTo>
                  <a:pt x="4572" y="9906"/>
                </a:lnTo>
                <a:lnTo>
                  <a:pt x="9906" y="5334"/>
                </a:lnTo>
                <a:lnTo>
                  <a:pt x="9905" y="9906"/>
                </a:lnTo>
                <a:lnTo>
                  <a:pt x="6094475" y="9905"/>
                </a:lnTo>
                <a:lnTo>
                  <a:pt x="6094475" y="5333"/>
                </a:lnTo>
                <a:lnTo>
                  <a:pt x="6099048" y="9905"/>
                </a:lnTo>
                <a:lnTo>
                  <a:pt x="6099048" y="317753"/>
                </a:lnTo>
                <a:lnTo>
                  <a:pt x="6101334" y="317753"/>
                </a:lnTo>
                <a:lnTo>
                  <a:pt x="6103620" y="315467"/>
                </a:lnTo>
                <a:close/>
              </a:path>
              <a:path w="6103620" h="318135">
                <a:moveTo>
                  <a:pt x="9906" y="9906"/>
                </a:moveTo>
                <a:lnTo>
                  <a:pt x="9906" y="5334"/>
                </a:lnTo>
                <a:lnTo>
                  <a:pt x="4572" y="9906"/>
                </a:lnTo>
                <a:lnTo>
                  <a:pt x="9906" y="9906"/>
                </a:lnTo>
                <a:close/>
              </a:path>
              <a:path w="6103620" h="318135">
                <a:moveTo>
                  <a:pt x="9906" y="307848"/>
                </a:moveTo>
                <a:lnTo>
                  <a:pt x="9906" y="9906"/>
                </a:lnTo>
                <a:lnTo>
                  <a:pt x="4572" y="9906"/>
                </a:lnTo>
                <a:lnTo>
                  <a:pt x="4572" y="307848"/>
                </a:lnTo>
                <a:lnTo>
                  <a:pt x="9906" y="307848"/>
                </a:lnTo>
                <a:close/>
              </a:path>
              <a:path w="6103620" h="318135">
                <a:moveTo>
                  <a:pt x="6099048" y="307847"/>
                </a:moveTo>
                <a:lnTo>
                  <a:pt x="4572" y="307848"/>
                </a:lnTo>
                <a:lnTo>
                  <a:pt x="9906" y="312420"/>
                </a:lnTo>
                <a:lnTo>
                  <a:pt x="9905" y="317754"/>
                </a:lnTo>
                <a:lnTo>
                  <a:pt x="6094475" y="317753"/>
                </a:lnTo>
                <a:lnTo>
                  <a:pt x="6094475" y="312420"/>
                </a:lnTo>
                <a:lnTo>
                  <a:pt x="6099048" y="307847"/>
                </a:lnTo>
                <a:close/>
              </a:path>
              <a:path w="6103620" h="318135">
                <a:moveTo>
                  <a:pt x="9905" y="317754"/>
                </a:moveTo>
                <a:lnTo>
                  <a:pt x="9906" y="312420"/>
                </a:lnTo>
                <a:lnTo>
                  <a:pt x="4572" y="307848"/>
                </a:lnTo>
                <a:lnTo>
                  <a:pt x="4571" y="317754"/>
                </a:lnTo>
                <a:lnTo>
                  <a:pt x="9905" y="317754"/>
                </a:lnTo>
                <a:close/>
              </a:path>
              <a:path w="6103620" h="318135">
                <a:moveTo>
                  <a:pt x="6099048" y="9905"/>
                </a:moveTo>
                <a:lnTo>
                  <a:pt x="6094475" y="5333"/>
                </a:lnTo>
                <a:lnTo>
                  <a:pt x="6094475" y="9905"/>
                </a:lnTo>
                <a:lnTo>
                  <a:pt x="6099048" y="9905"/>
                </a:lnTo>
                <a:close/>
              </a:path>
              <a:path w="6103620" h="318135">
                <a:moveTo>
                  <a:pt x="6099048" y="307847"/>
                </a:moveTo>
                <a:lnTo>
                  <a:pt x="6099048" y="9905"/>
                </a:lnTo>
                <a:lnTo>
                  <a:pt x="6094475" y="9905"/>
                </a:lnTo>
                <a:lnTo>
                  <a:pt x="6094475" y="307847"/>
                </a:lnTo>
                <a:lnTo>
                  <a:pt x="6099048" y="307847"/>
                </a:lnTo>
                <a:close/>
              </a:path>
              <a:path w="6103620" h="318135">
                <a:moveTo>
                  <a:pt x="6099048" y="317753"/>
                </a:moveTo>
                <a:lnTo>
                  <a:pt x="6099048" y="307847"/>
                </a:lnTo>
                <a:lnTo>
                  <a:pt x="6094475" y="312420"/>
                </a:lnTo>
                <a:lnTo>
                  <a:pt x="6094475" y="317753"/>
                </a:lnTo>
                <a:lnTo>
                  <a:pt x="6099048" y="317753"/>
                </a:lnTo>
                <a:close/>
              </a:path>
            </a:pathLst>
          </a:custGeom>
          <a:solidFill>
            <a:srgbClr val="28A0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03580" y="5813552"/>
            <a:ext cx="7907020" cy="1393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0000FF"/>
                </a:solidFill>
                <a:latin typeface="Arial"/>
                <a:cs typeface="Arial"/>
              </a:rPr>
              <a:t>Remember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dirty="0" sz="1400" spc="-5">
                <a:solidFill>
                  <a:srgbClr val="B54A10"/>
                </a:solidFill>
                <a:latin typeface="Consolas"/>
                <a:cs typeface="Consolas"/>
              </a:rPr>
              <a:t>SPI.begin</a:t>
            </a:r>
            <a:r>
              <a:rPr dirty="0" sz="1400" spc="-5">
                <a:latin typeface="Consolas"/>
                <a:cs typeface="Consolas"/>
              </a:rPr>
              <a:t>()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needed in </a:t>
            </a:r>
            <a:r>
              <a:rPr dirty="0" sz="1400" spc="-5">
                <a:solidFill>
                  <a:srgbClr val="B54A10"/>
                </a:solidFill>
                <a:latin typeface="Consolas"/>
                <a:cs typeface="Consolas"/>
              </a:rPr>
              <a:t>setup</a:t>
            </a:r>
            <a:r>
              <a:rPr dirty="0" sz="1400" spc="-5">
                <a:latin typeface="Consolas"/>
                <a:cs typeface="Consolas"/>
              </a:rPr>
              <a:t>() </a:t>
            </a:r>
            <a:r>
              <a:rPr dirty="0" sz="1400" spc="-5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dirty="0" sz="1400" spc="-5">
                <a:latin typeface="Consolas"/>
                <a:cs typeface="Consolas"/>
              </a:rPr>
              <a:t>#include</a:t>
            </a:r>
            <a:r>
              <a:rPr dirty="0" sz="1400" spc="-275">
                <a:latin typeface="Consolas"/>
                <a:cs typeface="Consolas"/>
              </a:rPr>
              <a:t> </a:t>
            </a:r>
            <a:r>
              <a:rPr dirty="0" sz="1400" spc="-5">
                <a:latin typeface="Consolas"/>
                <a:cs typeface="Consolas"/>
              </a:rPr>
              <a:t>&lt;SPI.h&gt;</a:t>
            </a:r>
            <a:endParaRPr sz="1400">
              <a:latin typeface="Consolas"/>
              <a:cs typeface="Consolas"/>
            </a:endParaRPr>
          </a:p>
          <a:p>
            <a:pPr marL="987425" marR="353060">
              <a:lnSpc>
                <a:spcPct val="100000"/>
              </a:lnSpc>
              <a:spcBef>
                <a:spcPts val="1410"/>
              </a:spcBef>
              <a:tabLst>
                <a:tab pos="3877945" algn="l"/>
              </a:tabLst>
            </a:pPr>
            <a:r>
              <a:rPr dirty="0" sz="1600" spc="-5">
                <a:solidFill>
                  <a:srgbClr val="B54A10"/>
                </a:solidFill>
                <a:latin typeface="Consolas"/>
                <a:cs typeface="Consolas"/>
              </a:rPr>
              <a:t>digitalWrite</a:t>
            </a:r>
            <a:r>
              <a:rPr dirty="0" sz="1600" spc="-5">
                <a:latin typeface="Consolas"/>
                <a:cs typeface="Consolas"/>
              </a:rPr>
              <a:t>(</a:t>
            </a:r>
            <a:r>
              <a:rPr dirty="0" sz="1600" spc="-5">
                <a:solidFill>
                  <a:srgbClr val="009A9E"/>
                </a:solidFill>
                <a:latin typeface="Consolas"/>
                <a:cs typeface="Consolas"/>
              </a:rPr>
              <a:t>SS</a:t>
            </a:r>
            <a:r>
              <a:rPr dirty="0" sz="1600" spc="-5">
                <a:latin typeface="Consolas"/>
                <a:cs typeface="Consolas"/>
              </a:rPr>
              <a:t>,</a:t>
            </a:r>
            <a:r>
              <a:rPr dirty="0" sz="1600" spc="-5">
                <a:solidFill>
                  <a:srgbClr val="009A9E"/>
                </a:solidFill>
                <a:latin typeface="Consolas"/>
                <a:cs typeface="Consolas"/>
              </a:rPr>
              <a:t>LOW</a:t>
            </a:r>
            <a:r>
              <a:rPr dirty="0" sz="1600" spc="-5">
                <a:latin typeface="Consolas"/>
                <a:cs typeface="Consolas"/>
              </a:rPr>
              <a:t>);	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hold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SS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pin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low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to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select chip  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SPI.transfer</a:t>
            </a:r>
            <a:r>
              <a:rPr dirty="0" sz="1600" spc="-10">
                <a:latin typeface="Consolas"/>
                <a:cs typeface="Consolas"/>
              </a:rPr>
              <a:t>(potnumber);	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determine which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pot (0..5)  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SPI.transfer</a:t>
            </a:r>
            <a:r>
              <a:rPr dirty="0" sz="1600" spc="-10">
                <a:latin typeface="Consolas"/>
                <a:cs typeface="Consolas"/>
              </a:rPr>
              <a:t>(wipervalue);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transfer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8‐bit wiper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setting  </a:t>
            </a:r>
            <a:r>
              <a:rPr dirty="0" sz="1600" spc="-10">
                <a:solidFill>
                  <a:srgbClr val="B54A10"/>
                </a:solidFill>
                <a:latin typeface="Consolas"/>
                <a:cs typeface="Consolas"/>
              </a:rPr>
              <a:t>digitalWrite</a:t>
            </a:r>
            <a:r>
              <a:rPr dirty="0" sz="1600" spc="-10">
                <a:latin typeface="Consolas"/>
                <a:cs typeface="Consolas"/>
              </a:rPr>
              <a:t>(</a:t>
            </a:r>
            <a:r>
              <a:rPr dirty="0" sz="1600" spc="-10">
                <a:solidFill>
                  <a:srgbClr val="009A9E"/>
                </a:solidFill>
                <a:latin typeface="Consolas"/>
                <a:cs typeface="Consolas"/>
              </a:rPr>
              <a:t>SS</a:t>
            </a:r>
            <a:r>
              <a:rPr dirty="0" sz="1600" spc="-10">
                <a:latin typeface="Consolas"/>
                <a:cs typeface="Consolas"/>
              </a:rPr>
              <a:t>,</a:t>
            </a:r>
            <a:r>
              <a:rPr dirty="0" sz="1600" spc="-10">
                <a:solidFill>
                  <a:srgbClr val="009A9E"/>
                </a:solidFill>
                <a:latin typeface="Consolas"/>
                <a:cs typeface="Consolas"/>
              </a:rPr>
              <a:t>HIGH</a:t>
            </a:r>
            <a:r>
              <a:rPr dirty="0" sz="1600" spc="-10">
                <a:latin typeface="Consolas"/>
                <a:cs typeface="Consolas"/>
              </a:rPr>
              <a:t>);	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// </a:t>
            </a:r>
            <a:r>
              <a:rPr dirty="0" sz="1600" spc="-10">
                <a:solidFill>
                  <a:srgbClr val="7E7E7E"/>
                </a:solidFill>
                <a:latin typeface="Consolas"/>
                <a:cs typeface="Consolas"/>
              </a:rPr>
              <a:t>de‐select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the</a:t>
            </a:r>
            <a:r>
              <a:rPr dirty="0" sz="1600" spc="-45">
                <a:solidFill>
                  <a:srgbClr val="7E7E7E"/>
                </a:solidFill>
                <a:latin typeface="Consolas"/>
                <a:cs typeface="Consolas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onsolas"/>
                <a:cs typeface="Consolas"/>
              </a:rPr>
              <a:t>chip</a:t>
            </a:r>
            <a:endParaRPr sz="1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19600" y="4800600"/>
            <a:ext cx="2521635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05600" y="3886200"/>
            <a:ext cx="2895600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741680"/>
            <a:ext cx="574103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Arduino-like</a:t>
            </a:r>
            <a:r>
              <a:rPr dirty="0" sz="4400" spc="-20"/>
              <a:t> </a:t>
            </a:r>
            <a:r>
              <a:rPr dirty="0" sz="4400" spc="-5"/>
              <a:t>Systems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993139" y="1981911"/>
            <a:ext cx="4066540" cy="441515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Cortino</a:t>
            </a:r>
            <a:r>
              <a:rPr dirty="0" sz="3200" spc="-10">
                <a:latin typeface="Arial"/>
                <a:cs typeface="Arial"/>
              </a:rPr>
              <a:t> (ARM)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Xduino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(ARM)</a:t>
            </a:r>
            <a:endParaRPr sz="3200">
              <a:latin typeface="Arial"/>
              <a:cs typeface="Arial"/>
            </a:endParaRPr>
          </a:p>
          <a:p>
            <a:pPr marL="355600" marR="81661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LeafLabs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Maple  </a:t>
            </a:r>
            <a:r>
              <a:rPr dirty="0" sz="3200" spc="-5">
                <a:latin typeface="Arial"/>
                <a:cs typeface="Arial"/>
              </a:rPr>
              <a:t>(ARM)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Arial"/>
                <a:cs typeface="Arial"/>
              </a:rPr>
              <a:t>BeagleBoard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(Linux)</a:t>
            </a:r>
            <a:endParaRPr sz="3200">
              <a:latin typeface="Arial"/>
              <a:cs typeface="Arial"/>
            </a:endParaRPr>
          </a:p>
          <a:p>
            <a:pPr marL="355600" marR="133477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dirty="0" sz="3200" spc="-5">
                <a:latin typeface="Arial"/>
                <a:cs typeface="Arial"/>
              </a:rPr>
              <a:t>Wiring </a:t>
            </a:r>
            <a:r>
              <a:rPr dirty="0" sz="3200" spc="-10">
                <a:latin typeface="Arial"/>
                <a:cs typeface="Arial"/>
              </a:rPr>
              <a:t>Board  (Arduino  </a:t>
            </a:r>
            <a:r>
              <a:rPr dirty="0" sz="3200" spc="-10">
                <a:latin typeface="Arial"/>
                <a:cs typeface="Arial"/>
              </a:rPr>
              <a:t>predecessor)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1828800"/>
            <a:ext cx="18288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4000" y="2209800"/>
            <a:ext cx="2102700" cy="190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1182" y="3733800"/>
            <a:ext cx="2630163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7677" y="741680"/>
            <a:ext cx="708342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Arduino Add-ons</a:t>
            </a:r>
            <a:r>
              <a:rPr dirty="0" sz="4400" spc="-160"/>
              <a:t> </a:t>
            </a:r>
            <a:r>
              <a:rPr dirty="0" sz="4400" spc="-5"/>
              <a:t>(Shields)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993139" y="1988311"/>
            <a:ext cx="3731260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TFT </a:t>
            </a:r>
            <a:r>
              <a:rPr dirty="0" sz="3000" spc="-70">
                <a:latin typeface="Arial"/>
                <a:cs typeface="Arial"/>
              </a:rPr>
              <a:t>Touch</a:t>
            </a:r>
            <a:r>
              <a:rPr dirty="0" sz="3000" spc="-13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Screen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Data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logger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Motor/Servo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shield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Ethernet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shield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Audio wave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shield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Cellular/GSM</a:t>
            </a:r>
            <a:r>
              <a:rPr dirty="0" sz="3000" spc="-11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shield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WiFi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shield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Proto-shield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Arial"/>
                <a:cs typeface="Arial"/>
              </a:rPr>
              <a:t>...many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more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2057400"/>
            <a:ext cx="2474214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62800" y="3962400"/>
            <a:ext cx="24384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409" y="6324600"/>
            <a:ext cx="121539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68690" y="6296405"/>
            <a:ext cx="960462" cy="942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0122" y="772922"/>
            <a:ext cx="75996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 to Get an Arduino</a:t>
            </a:r>
            <a:r>
              <a:rPr dirty="0" spc="-260"/>
              <a:t> </a:t>
            </a:r>
            <a:r>
              <a:rPr dirty="0"/>
              <a:t>Board</a:t>
            </a:r>
          </a:p>
        </p:txBody>
      </p:sp>
      <p:sp>
        <p:nvSpPr>
          <p:cNvPr id="5" name="object 5"/>
          <p:cNvSpPr/>
          <p:nvPr/>
        </p:nvSpPr>
        <p:spPr>
          <a:xfrm>
            <a:off x="6705600" y="2819400"/>
            <a:ext cx="2440406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3139" y="2079751"/>
            <a:ext cx="8285480" cy="4253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8890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Purchase from online </a:t>
            </a:r>
            <a:r>
              <a:rPr dirty="0" sz="3200" spc="-10">
                <a:latin typeface="Arial"/>
                <a:cs typeface="Arial"/>
              </a:rPr>
              <a:t>vendor (available  worldwide)</a:t>
            </a:r>
            <a:endParaRPr sz="32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85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Sparkfun</a:t>
            </a:r>
            <a:endParaRPr sz="2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Adafruit</a:t>
            </a:r>
            <a:endParaRPr sz="28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DFRobot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... or build your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own</a:t>
            </a:r>
            <a:endParaRPr sz="32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685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PC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board</a:t>
            </a:r>
            <a:endParaRPr sz="2800">
              <a:latin typeface="Arial"/>
              <a:cs typeface="Arial"/>
            </a:endParaRPr>
          </a:p>
          <a:p>
            <a:pPr lvl="1" marL="755015" indent="-285115">
              <a:lnSpc>
                <a:spcPts val="3055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Arial"/>
                <a:cs typeface="Arial"/>
              </a:rPr>
              <a:t>Solderless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breadboard</a:t>
            </a:r>
            <a:endParaRPr sz="2800">
              <a:latin typeface="Arial"/>
              <a:cs typeface="Arial"/>
            </a:endParaRPr>
          </a:p>
          <a:p>
            <a:pPr marL="4432300">
              <a:lnSpc>
                <a:spcPts val="1135"/>
              </a:lnSpc>
            </a:pPr>
            <a:r>
              <a:rPr dirty="0" u="sng" sz="1200" spc="-1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Arial"/>
                <a:cs typeface="Arial"/>
                <a:hlinkClick r:id="rId5"/>
              </a:rPr>
              <a:t>http://itp.nyu.edu/physcomp/Tutorials/ArduinoBreadboard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21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2018-11-13T09:59:37Z</dcterms:created>
  <dcterms:modified xsi:type="dcterms:W3CDTF">2018-11-13T09:59:37Z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2012-06-24T00:00:00Z</vt:filetime>
  </property>
  <property fmtid="{D5CDD505-2E9C-101B-9397-08002B2CF9AE}" pid="3" name="LastSaved">
    <vt:filetime>2018-11-13T00:00:00Z</vt:filetime>
  </property>
</Properties>
</file>